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9" r:id="rId2"/>
    <p:sldId id="360" r:id="rId3"/>
    <p:sldId id="362" r:id="rId4"/>
    <p:sldId id="363" r:id="rId5"/>
    <p:sldId id="361" r:id="rId6"/>
    <p:sldId id="366" r:id="rId7"/>
    <p:sldId id="377" r:id="rId8"/>
    <p:sldId id="367" r:id="rId9"/>
    <p:sldId id="364" r:id="rId10"/>
    <p:sldId id="365" r:id="rId11"/>
    <p:sldId id="286" r:id="rId12"/>
    <p:sldId id="380" r:id="rId13"/>
    <p:sldId id="381" r:id="rId14"/>
    <p:sldId id="368" r:id="rId15"/>
    <p:sldId id="369" r:id="rId16"/>
    <p:sldId id="370" r:id="rId17"/>
    <p:sldId id="371" r:id="rId18"/>
    <p:sldId id="333" r:id="rId19"/>
    <p:sldId id="334" r:id="rId20"/>
    <p:sldId id="270" r:id="rId21"/>
    <p:sldId id="271" r:id="rId22"/>
    <p:sldId id="272" r:id="rId23"/>
    <p:sldId id="273" r:id="rId24"/>
    <p:sldId id="275" r:id="rId25"/>
    <p:sldId id="289" r:id="rId26"/>
    <p:sldId id="276" r:id="rId27"/>
    <p:sldId id="290" r:id="rId28"/>
    <p:sldId id="291" r:id="rId29"/>
    <p:sldId id="280" r:id="rId30"/>
    <p:sldId id="324" r:id="rId31"/>
    <p:sldId id="281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">
          <p15:clr>
            <a:srgbClr val="A4A3A4"/>
          </p15:clr>
        </p15:guide>
        <p15:guide id="2" orient="horz" pos="3801">
          <p15:clr>
            <a:srgbClr val="A4A3A4"/>
          </p15:clr>
        </p15:guide>
        <p15:guide id="3" orient="horz" pos="950">
          <p15:clr>
            <a:srgbClr val="A4A3A4"/>
          </p15:clr>
        </p15:guide>
        <p15:guide id="4" pos="5328">
          <p15:clr>
            <a:srgbClr val="A4A3A4"/>
          </p15:clr>
        </p15:guide>
        <p15:guide id="5" pos="2937">
          <p15:clr>
            <a:srgbClr val="A4A3A4"/>
          </p15:clr>
        </p15:guide>
        <p15:guide id="6" pos="432">
          <p15:clr>
            <a:srgbClr val="A4A3A4"/>
          </p15:clr>
        </p15:guide>
        <p15:guide id="7" pos="28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5780E6-A8F4-46B0-B82D-9E7F56C639EF}">
  <a:tblStyle styleId="{1C5780E6-A8F4-46B0-B82D-9E7F56C639EF}" styleName="Novartis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646464"/>
              </a:solidFill>
            </a:ln>
          </a:top>
          <a:bottom>
            <a:ln w="6350">
              <a:solidFill>
                <a:srgbClr val="646464"/>
              </a:solidFill>
            </a:ln>
          </a:bottom>
          <a:insideH>
            <a:ln w="6350">
              <a:solidFill>
                <a:srgbClr val="646464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 b="on">
        <a:fontRef idx="minor"/>
        <a:srgbClr val="000000"/>
      </a:tcTxStyle>
      <a:tcStyle>
        <a:tcBdr/>
      </a:tcStyle>
    </a:lastCol>
    <a:firstCol>
      <a:tcTxStyle b="on">
        <a:fontRef idx="minor"/>
        <a:srgbClr val="000000"/>
      </a:tcTxStyle>
      <a:tcStyle>
        <a:tcBdr/>
      </a:tcStyle>
    </a:firstCol>
    <a:lastRow>
      <a:tcTxStyle b="on">
        <a:fontRef idx="min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inor"/>
        <a:srgbClr val="EC9A1E"/>
      </a:tcTxStyle>
      <a:tcStyle>
        <a:tcBdr>
          <a:top>
            <a:ln>
              <a:noFill/>
            </a:ln>
          </a:top>
          <a:bottom>
            <a:ln w="19050">
              <a:solidFill>
                <a:srgbClr val="EC9A1E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1" autoAdjust="0"/>
    <p:restoredTop sz="92895"/>
  </p:normalViewPr>
  <p:slideViewPr>
    <p:cSldViewPr showGuides="1">
      <p:cViewPr varScale="1">
        <p:scale>
          <a:sx n="75" d="100"/>
          <a:sy n="75" d="100"/>
        </p:scale>
        <p:origin x="1037" y="58"/>
      </p:cViewPr>
      <p:guideLst>
        <p:guide orient="horz" pos="288"/>
        <p:guide orient="horz" pos="3801"/>
        <p:guide orient="horz" pos="950"/>
        <p:guide pos="5328"/>
        <p:guide pos="2937"/>
        <p:guide pos="432"/>
        <p:guide pos="28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5" d="100"/>
        <a:sy n="135" d="100"/>
      </p:scale>
      <p:origin x="0" y="0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phusca-l24458:Users:sellewi2:Desktop:MyDocuments:Novartis%20Presentations:2011%20Presentations:CML%20statistics%20over%20time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CML Incidence</c:v>
          </c:tx>
          <c:invertIfNegative val="0"/>
          <c:cat>
            <c:numRef>
              <c:f>Sheet1!$A$2:$A$15</c:f>
              <c:numCache>
                <c:formatCode>General</c:formatCode>
                <c:ptCount val="14"/>
                <c:pt idx="0">
                  <c:v>1997</c:v>
                </c:pt>
                <c:pt idx="1">
                  <c:v>1998</c:v>
                </c:pt>
                <c:pt idx="2">
                  <c:v>2000</c:v>
                </c:pt>
                <c:pt idx="3">
                  <c:v>2001</c:v>
                </c:pt>
                <c:pt idx="4">
                  <c:v>2002</c:v>
                </c:pt>
                <c:pt idx="5">
                  <c:v>2003</c:v>
                </c:pt>
                <c:pt idx="6">
                  <c:v>2004</c:v>
                </c:pt>
                <c:pt idx="7">
                  <c:v>2005</c:v>
                </c:pt>
                <c:pt idx="8">
                  <c:v>2006</c:v>
                </c:pt>
                <c:pt idx="9">
                  <c:v>2007</c:v>
                </c:pt>
                <c:pt idx="10">
                  <c:v>2008</c:v>
                </c:pt>
                <c:pt idx="11">
                  <c:v>2009</c:v>
                </c:pt>
                <c:pt idx="12">
                  <c:v>2010</c:v>
                </c:pt>
                <c:pt idx="13">
                  <c:v>2011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 formatCode="#,##0">
                  <c:v>4300</c:v>
                </c:pt>
                <c:pt idx="1">
                  <c:v>4300</c:v>
                </c:pt>
                <c:pt idx="2">
                  <c:v>4400</c:v>
                </c:pt>
                <c:pt idx="3">
                  <c:v>4700</c:v>
                </c:pt>
                <c:pt idx="4">
                  <c:v>4400</c:v>
                </c:pt>
                <c:pt idx="5">
                  <c:v>4300</c:v>
                </c:pt>
                <c:pt idx="6">
                  <c:v>4600</c:v>
                </c:pt>
                <c:pt idx="7">
                  <c:v>4600</c:v>
                </c:pt>
                <c:pt idx="8">
                  <c:v>4500</c:v>
                </c:pt>
                <c:pt idx="9" formatCode="#,##0">
                  <c:v>4570</c:v>
                </c:pt>
                <c:pt idx="10">
                  <c:v>4830</c:v>
                </c:pt>
                <c:pt idx="11">
                  <c:v>5050</c:v>
                </c:pt>
                <c:pt idx="12">
                  <c:v>4870</c:v>
                </c:pt>
                <c:pt idx="13">
                  <c:v>5150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5E-4855-BF79-CEADC9310F53}"/>
            </c:ext>
          </c:extLst>
        </c:ser>
        <c:ser>
          <c:idx val="1"/>
          <c:order val="1"/>
          <c:tx>
            <c:v>CML mortality</c:v>
          </c:tx>
          <c:invertIfNegative val="0"/>
          <c:cat>
            <c:numRef>
              <c:f>Sheet1!$A$2:$A$15</c:f>
              <c:numCache>
                <c:formatCode>General</c:formatCode>
                <c:ptCount val="14"/>
                <c:pt idx="0">
                  <c:v>1997</c:v>
                </c:pt>
                <c:pt idx="1">
                  <c:v>1998</c:v>
                </c:pt>
                <c:pt idx="2">
                  <c:v>2000</c:v>
                </c:pt>
                <c:pt idx="3">
                  <c:v>2001</c:v>
                </c:pt>
                <c:pt idx="4">
                  <c:v>2002</c:v>
                </c:pt>
                <c:pt idx="5">
                  <c:v>2003</c:v>
                </c:pt>
                <c:pt idx="6">
                  <c:v>2004</c:v>
                </c:pt>
                <c:pt idx="7">
                  <c:v>2005</c:v>
                </c:pt>
                <c:pt idx="8">
                  <c:v>2006</c:v>
                </c:pt>
                <c:pt idx="9">
                  <c:v>2007</c:v>
                </c:pt>
                <c:pt idx="10">
                  <c:v>2008</c:v>
                </c:pt>
                <c:pt idx="11">
                  <c:v>2009</c:v>
                </c:pt>
                <c:pt idx="12">
                  <c:v>2010</c:v>
                </c:pt>
                <c:pt idx="13">
                  <c:v>2011</c:v>
                </c:pt>
              </c:numCache>
            </c:num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2400</c:v>
                </c:pt>
                <c:pt idx="1">
                  <c:v>2400</c:v>
                </c:pt>
                <c:pt idx="2">
                  <c:v>2300</c:v>
                </c:pt>
                <c:pt idx="3">
                  <c:v>2300</c:v>
                </c:pt>
                <c:pt idx="4">
                  <c:v>2000</c:v>
                </c:pt>
                <c:pt idx="5">
                  <c:v>1700</c:v>
                </c:pt>
                <c:pt idx="6">
                  <c:v>1570</c:v>
                </c:pt>
                <c:pt idx="7">
                  <c:v>850</c:v>
                </c:pt>
                <c:pt idx="8">
                  <c:v>600</c:v>
                </c:pt>
                <c:pt idx="9">
                  <c:v>490</c:v>
                </c:pt>
                <c:pt idx="10">
                  <c:v>450</c:v>
                </c:pt>
                <c:pt idx="11">
                  <c:v>470</c:v>
                </c:pt>
                <c:pt idx="12">
                  <c:v>440</c:v>
                </c:pt>
                <c:pt idx="13">
                  <c:v>270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5E-4855-BF79-CEADC9310F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6104320"/>
        <c:axId val="106105856"/>
      </c:barChart>
      <c:catAx>
        <c:axId val="1061043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06105856"/>
        <c:crosses val="autoZero"/>
        <c:auto val="1"/>
        <c:lblAlgn val="ctr"/>
        <c:lblOffset val="100"/>
        <c:noMultiLvlLbl val="0"/>
      </c:catAx>
      <c:valAx>
        <c:axId val="106105856"/>
        <c:scaling>
          <c:orientation val="minMax"/>
          <c:max val="5200"/>
          <c:min val="0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crossAx val="106104320"/>
        <c:crosses val="autoZero"/>
        <c:crossBetween val="between"/>
      </c:valAx>
    </c:plotArea>
    <c:plotVisOnly val="1"/>
    <c:dispBlanksAs val="gap"/>
    <c:showDLblsOverMax val="0"/>
  </c:chart>
  <c:spPr>
    <a:noFill/>
  </c:sp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DABEC7-659C-4193-A03C-0F83ABB7D37E}" type="doc">
      <dgm:prSet loTypeId="urn:microsoft.com/office/officeart/2005/8/layout/lProcess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07340B26-E1A1-43DF-9008-23370BC86050}">
      <dgm:prSet phldrT="[Text]"/>
      <dgm:spPr/>
      <dgm:t>
        <a:bodyPr/>
        <a:lstStyle/>
        <a:p>
          <a:r>
            <a:rPr lang="en-US" dirty="0" smtClean="0"/>
            <a:t>Physical</a:t>
          </a:r>
          <a:endParaRPr lang="en-US" dirty="0"/>
        </a:p>
      </dgm:t>
    </dgm:pt>
    <dgm:pt modelId="{A9046C57-4219-4E10-B3A6-4FA3640AC5AA}" type="parTrans" cxnId="{CCAAC3EE-3382-4FF7-8FDA-950BD3836822}">
      <dgm:prSet/>
      <dgm:spPr/>
      <dgm:t>
        <a:bodyPr/>
        <a:lstStyle/>
        <a:p>
          <a:endParaRPr lang="en-US"/>
        </a:p>
      </dgm:t>
    </dgm:pt>
    <dgm:pt modelId="{BEFC85F2-71AD-46C0-8FD4-EEF03559E279}" type="sibTrans" cxnId="{CCAAC3EE-3382-4FF7-8FDA-950BD3836822}">
      <dgm:prSet/>
      <dgm:spPr/>
      <dgm:t>
        <a:bodyPr/>
        <a:lstStyle/>
        <a:p>
          <a:endParaRPr lang="en-US"/>
        </a:p>
      </dgm:t>
    </dgm:pt>
    <dgm:pt modelId="{D10D0A44-A9D7-4834-BF3D-07D3841F06EB}">
      <dgm:prSet phldrT="[Text]"/>
      <dgm:spPr/>
      <dgm:t>
        <a:bodyPr/>
        <a:lstStyle/>
        <a:p>
          <a:r>
            <a:rPr lang="en-US" dirty="0" smtClean="0"/>
            <a:t>Body temperature</a:t>
          </a:r>
          <a:endParaRPr lang="en-US" dirty="0"/>
        </a:p>
      </dgm:t>
    </dgm:pt>
    <dgm:pt modelId="{BEC6AD4D-B364-4D88-B936-4F07BF0C1E4C}" type="parTrans" cxnId="{8467EE3C-326A-45BA-8B59-6653623050B4}">
      <dgm:prSet/>
      <dgm:spPr/>
      <dgm:t>
        <a:bodyPr/>
        <a:lstStyle/>
        <a:p>
          <a:endParaRPr lang="en-US"/>
        </a:p>
      </dgm:t>
    </dgm:pt>
    <dgm:pt modelId="{74627060-8574-40BA-9B4C-3E085198DBC9}" type="sibTrans" cxnId="{8467EE3C-326A-45BA-8B59-6653623050B4}">
      <dgm:prSet/>
      <dgm:spPr/>
      <dgm:t>
        <a:bodyPr/>
        <a:lstStyle/>
        <a:p>
          <a:endParaRPr lang="en-US"/>
        </a:p>
      </dgm:t>
    </dgm:pt>
    <dgm:pt modelId="{826FDEA6-8ADE-4AFB-87CA-1B4AB3A25FB4}">
      <dgm:prSet phldrT="[Text]"/>
      <dgm:spPr/>
      <dgm:t>
        <a:bodyPr/>
        <a:lstStyle/>
        <a:p>
          <a:r>
            <a:rPr lang="en-US" dirty="0" smtClean="0"/>
            <a:t>Blood pressure</a:t>
          </a:r>
          <a:endParaRPr lang="en-US" dirty="0"/>
        </a:p>
      </dgm:t>
    </dgm:pt>
    <dgm:pt modelId="{7AE0169E-4198-4E77-8099-0C091D5D6466}" type="parTrans" cxnId="{C41CAB5A-5D60-4431-B1E6-C0E900B56E0D}">
      <dgm:prSet/>
      <dgm:spPr/>
      <dgm:t>
        <a:bodyPr/>
        <a:lstStyle/>
        <a:p>
          <a:endParaRPr lang="en-US"/>
        </a:p>
      </dgm:t>
    </dgm:pt>
    <dgm:pt modelId="{827BFAB6-145C-44F7-B600-45CA9A160CDD}" type="sibTrans" cxnId="{C41CAB5A-5D60-4431-B1E6-C0E900B56E0D}">
      <dgm:prSet/>
      <dgm:spPr/>
      <dgm:t>
        <a:bodyPr/>
        <a:lstStyle/>
        <a:p>
          <a:endParaRPr lang="en-US"/>
        </a:p>
      </dgm:t>
    </dgm:pt>
    <dgm:pt modelId="{68D1DA53-6459-4D3E-A4CD-C63F018D69EF}">
      <dgm:prSet phldrT="[Text]"/>
      <dgm:spPr/>
      <dgm:t>
        <a:bodyPr/>
        <a:lstStyle/>
        <a:p>
          <a:r>
            <a:rPr lang="en-US" dirty="0" smtClean="0"/>
            <a:t>Imaging</a:t>
          </a:r>
          <a:endParaRPr lang="en-US" dirty="0"/>
        </a:p>
      </dgm:t>
    </dgm:pt>
    <dgm:pt modelId="{4F430B8B-18A1-45A6-A815-C23989C48071}" type="parTrans" cxnId="{3F842105-8520-44CA-9A14-32DE18289D5E}">
      <dgm:prSet/>
      <dgm:spPr/>
      <dgm:t>
        <a:bodyPr/>
        <a:lstStyle/>
        <a:p>
          <a:endParaRPr lang="en-US"/>
        </a:p>
      </dgm:t>
    </dgm:pt>
    <dgm:pt modelId="{43F1EA81-3232-4488-BFA9-0BE5449A6241}" type="sibTrans" cxnId="{3F842105-8520-44CA-9A14-32DE18289D5E}">
      <dgm:prSet/>
      <dgm:spPr/>
      <dgm:t>
        <a:bodyPr/>
        <a:lstStyle/>
        <a:p>
          <a:endParaRPr lang="en-US"/>
        </a:p>
      </dgm:t>
    </dgm:pt>
    <dgm:pt modelId="{97F5B3BB-F893-4D1C-8105-ECBB0998D6DC}">
      <dgm:prSet phldrT="[Text]"/>
      <dgm:spPr/>
      <dgm:t>
        <a:bodyPr/>
        <a:lstStyle/>
        <a:p>
          <a:r>
            <a:rPr lang="en-US" dirty="0" smtClean="0"/>
            <a:t>CT</a:t>
          </a:r>
          <a:endParaRPr lang="en-US" dirty="0"/>
        </a:p>
      </dgm:t>
    </dgm:pt>
    <dgm:pt modelId="{35299C35-1AE8-4AE4-8CC5-07F5999EF569}" type="parTrans" cxnId="{E331F2DF-B698-4441-A7FA-B85249F7F288}">
      <dgm:prSet/>
      <dgm:spPr/>
      <dgm:t>
        <a:bodyPr/>
        <a:lstStyle/>
        <a:p>
          <a:endParaRPr lang="en-US"/>
        </a:p>
      </dgm:t>
    </dgm:pt>
    <dgm:pt modelId="{DF2DDF5A-57DC-4AA2-998F-DDE91E3964D4}" type="sibTrans" cxnId="{E331F2DF-B698-4441-A7FA-B85249F7F288}">
      <dgm:prSet/>
      <dgm:spPr/>
      <dgm:t>
        <a:bodyPr/>
        <a:lstStyle/>
        <a:p>
          <a:endParaRPr lang="en-US"/>
        </a:p>
      </dgm:t>
    </dgm:pt>
    <dgm:pt modelId="{37CCF283-A071-4A35-BDF7-3E57CC7FE38D}">
      <dgm:prSet phldrT="[Text]"/>
      <dgm:spPr/>
      <dgm:t>
        <a:bodyPr/>
        <a:lstStyle/>
        <a:p>
          <a:r>
            <a:rPr lang="en-US" dirty="0" smtClean="0"/>
            <a:t>MRI</a:t>
          </a:r>
          <a:endParaRPr lang="en-US" dirty="0"/>
        </a:p>
      </dgm:t>
    </dgm:pt>
    <dgm:pt modelId="{89C9D725-1246-4199-990E-9AEFEA3B01C3}" type="parTrans" cxnId="{A607A464-05CC-45E9-85E2-04FA66629EA1}">
      <dgm:prSet/>
      <dgm:spPr/>
      <dgm:t>
        <a:bodyPr/>
        <a:lstStyle/>
        <a:p>
          <a:endParaRPr lang="en-US"/>
        </a:p>
      </dgm:t>
    </dgm:pt>
    <dgm:pt modelId="{E5D18D7C-54E4-4C5A-B7C6-AFE59ED9B6D5}" type="sibTrans" cxnId="{A607A464-05CC-45E9-85E2-04FA66629EA1}">
      <dgm:prSet/>
      <dgm:spPr/>
      <dgm:t>
        <a:bodyPr/>
        <a:lstStyle/>
        <a:p>
          <a:endParaRPr lang="en-US"/>
        </a:p>
      </dgm:t>
    </dgm:pt>
    <dgm:pt modelId="{053D902F-7862-4384-A544-C8DEA664AF16}">
      <dgm:prSet phldrT="[Text]"/>
      <dgm:spPr/>
      <dgm:t>
        <a:bodyPr/>
        <a:lstStyle/>
        <a:p>
          <a:r>
            <a:rPr lang="en-US" dirty="0" smtClean="0"/>
            <a:t>Molecular</a:t>
          </a:r>
          <a:endParaRPr lang="en-US" dirty="0"/>
        </a:p>
      </dgm:t>
    </dgm:pt>
    <dgm:pt modelId="{1599F789-DBBA-4FF9-BF8C-572526382B0A}" type="parTrans" cxnId="{7E270C6C-8B1D-4D06-AD00-42ADBFAD242D}">
      <dgm:prSet/>
      <dgm:spPr/>
      <dgm:t>
        <a:bodyPr/>
        <a:lstStyle/>
        <a:p>
          <a:endParaRPr lang="en-US"/>
        </a:p>
      </dgm:t>
    </dgm:pt>
    <dgm:pt modelId="{1CBE2A97-36C3-4078-8B8D-20558057439A}" type="sibTrans" cxnId="{7E270C6C-8B1D-4D06-AD00-42ADBFAD242D}">
      <dgm:prSet/>
      <dgm:spPr/>
      <dgm:t>
        <a:bodyPr/>
        <a:lstStyle/>
        <a:p>
          <a:endParaRPr lang="en-US"/>
        </a:p>
      </dgm:t>
    </dgm:pt>
    <dgm:pt modelId="{0B0AC871-3004-4D5F-B0FF-64E85FFE8E63}">
      <dgm:prSet phldrT="[Text]"/>
      <dgm:spPr/>
      <dgm:t>
        <a:bodyPr/>
        <a:lstStyle/>
        <a:p>
          <a:r>
            <a:rPr lang="en-US" dirty="0" smtClean="0"/>
            <a:t>DNA</a:t>
          </a:r>
          <a:endParaRPr lang="en-US" dirty="0"/>
        </a:p>
      </dgm:t>
    </dgm:pt>
    <dgm:pt modelId="{49A7FE7F-03BB-4BE3-BEE1-B410AE95B8D8}" type="parTrans" cxnId="{9D557DEA-456E-4035-BE38-F4FA19B1F7D1}">
      <dgm:prSet/>
      <dgm:spPr/>
      <dgm:t>
        <a:bodyPr/>
        <a:lstStyle/>
        <a:p>
          <a:endParaRPr lang="en-US"/>
        </a:p>
      </dgm:t>
    </dgm:pt>
    <dgm:pt modelId="{38368C30-DECE-4D15-9E00-6F49775063BE}" type="sibTrans" cxnId="{9D557DEA-456E-4035-BE38-F4FA19B1F7D1}">
      <dgm:prSet/>
      <dgm:spPr/>
      <dgm:t>
        <a:bodyPr/>
        <a:lstStyle/>
        <a:p>
          <a:endParaRPr lang="en-US"/>
        </a:p>
      </dgm:t>
    </dgm:pt>
    <dgm:pt modelId="{6D55A32E-1BF0-43E2-8242-DBFAC153A724}">
      <dgm:prSet phldrT="[Text]"/>
      <dgm:spPr/>
      <dgm:t>
        <a:bodyPr/>
        <a:lstStyle/>
        <a:p>
          <a:r>
            <a:rPr lang="en-US" dirty="0" smtClean="0"/>
            <a:t>Protein</a:t>
          </a:r>
          <a:endParaRPr lang="en-US" dirty="0"/>
        </a:p>
      </dgm:t>
    </dgm:pt>
    <dgm:pt modelId="{761699EF-49A2-48E6-BEE8-BB9BAAA930B0}" type="parTrans" cxnId="{15B4FFF1-DBC7-4BFE-B4A3-FDBEBF2900C6}">
      <dgm:prSet/>
      <dgm:spPr/>
      <dgm:t>
        <a:bodyPr/>
        <a:lstStyle/>
        <a:p>
          <a:endParaRPr lang="en-US"/>
        </a:p>
      </dgm:t>
    </dgm:pt>
    <dgm:pt modelId="{5A40B618-BEFF-49B2-8193-0CE834421737}" type="sibTrans" cxnId="{15B4FFF1-DBC7-4BFE-B4A3-FDBEBF2900C6}">
      <dgm:prSet/>
      <dgm:spPr/>
      <dgm:t>
        <a:bodyPr/>
        <a:lstStyle/>
        <a:p>
          <a:endParaRPr lang="en-US"/>
        </a:p>
      </dgm:t>
    </dgm:pt>
    <dgm:pt modelId="{A87F31BC-EC16-4054-ACBF-476450DC07A8}">
      <dgm:prSet phldrT="[Text]"/>
      <dgm:spPr/>
      <dgm:t>
        <a:bodyPr/>
        <a:lstStyle/>
        <a:p>
          <a:r>
            <a:rPr lang="en-US" dirty="0" smtClean="0"/>
            <a:t>RNA</a:t>
          </a:r>
          <a:endParaRPr lang="en-US" dirty="0"/>
        </a:p>
      </dgm:t>
    </dgm:pt>
    <dgm:pt modelId="{42507E0B-7379-4DA7-A209-8F6DC876436C}" type="parTrans" cxnId="{7639E4F7-47CE-483D-A7DF-418E31E8BA7C}">
      <dgm:prSet/>
      <dgm:spPr/>
      <dgm:t>
        <a:bodyPr/>
        <a:lstStyle/>
        <a:p>
          <a:endParaRPr lang="en-US"/>
        </a:p>
      </dgm:t>
    </dgm:pt>
    <dgm:pt modelId="{27559014-EF96-495B-A224-C4A204611A49}" type="sibTrans" cxnId="{7639E4F7-47CE-483D-A7DF-418E31E8BA7C}">
      <dgm:prSet/>
      <dgm:spPr/>
      <dgm:t>
        <a:bodyPr/>
        <a:lstStyle/>
        <a:p>
          <a:endParaRPr lang="en-US"/>
        </a:p>
      </dgm:t>
    </dgm:pt>
    <dgm:pt modelId="{FC9B6D6D-2F66-420D-A242-2DDE2874F5C8}">
      <dgm:prSet phldrT="[Text]"/>
      <dgm:spPr/>
      <dgm:t>
        <a:bodyPr/>
        <a:lstStyle/>
        <a:p>
          <a:r>
            <a:rPr lang="en-US" dirty="0" smtClean="0"/>
            <a:t>PET</a:t>
          </a:r>
          <a:endParaRPr lang="en-US" dirty="0"/>
        </a:p>
      </dgm:t>
    </dgm:pt>
    <dgm:pt modelId="{471948E6-954D-4F4D-8853-D02BA779C63B}" type="parTrans" cxnId="{6C11915C-257B-4C04-956E-D3FA26A573F2}">
      <dgm:prSet/>
      <dgm:spPr/>
      <dgm:t>
        <a:bodyPr/>
        <a:lstStyle/>
        <a:p>
          <a:endParaRPr lang="en-US"/>
        </a:p>
      </dgm:t>
    </dgm:pt>
    <dgm:pt modelId="{F1FF7665-8B27-402A-B853-E72AA98A665C}" type="sibTrans" cxnId="{6C11915C-257B-4C04-956E-D3FA26A573F2}">
      <dgm:prSet/>
      <dgm:spPr/>
      <dgm:t>
        <a:bodyPr/>
        <a:lstStyle/>
        <a:p>
          <a:endParaRPr lang="en-US"/>
        </a:p>
      </dgm:t>
    </dgm:pt>
    <dgm:pt modelId="{92A4F80F-7748-420D-B792-C202C36039EE}">
      <dgm:prSet phldrT="[Text]"/>
      <dgm:spPr/>
      <dgm:t>
        <a:bodyPr/>
        <a:lstStyle/>
        <a:p>
          <a:r>
            <a:rPr lang="en-US" dirty="0" smtClean="0"/>
            <a:t>Gait</a:t>
          </a:r>
          <a:endParaRPr lang="en-US" dirty="0"/>
        </a:p>
      </dgm:t>
    </dgm:pt>
    <dgm:pt modelId="{A4C416DC-46CE-4A8B-B2DC-9ADF61E29690}" type="parTrans" cxnId="{A41B9B8E-F138-4F00-B06B-EA28A05E08C2}">
      <dgm:prSet/>
      <dgm:spPr/>
      <dgm:t>
        <a:bodyPr/>
        <a:lstStyle/>
        <a:p>
          <a:endParaRPr lang="en-US"/>
        </a:p>
      </dgm:t>
    </dgm:pt>
    <dgm:pt modelId="{CB255797-A93A-40CE-A166-ABF5217B6E8E}" type="sibTrans" cxnId="{A41B9B8E-F138-4F00-B06B-EA28A05E08C2}">
      <dgm:prSet/>
      <dgm:spPr/>
      <dgm:t>
        <a:bodyPr/>
        <a:lstStyle/>
        <a:p>
          <a:endParaRPr lang="en-US"/>
        </a:p>
      </dgm:t>
    </dgm:pt>
    <dgm:pt modelId="{E5A0A803-556B-45D4-A8F8-20DD1061A477}" type="pres">
      <dgm:prSet presAssocID="{80DABEC7-659C-4193-A03C-0F83ABB7D37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26ED40-2FE7-45CC-93F8-8820A742702B}" type="pres">
      <dgm:prSet presAssocID="{07340B26-E1A1-43DF-9008-23370BC86050}" presName="compNode" presStyleCnt="0"/>
      <dgm:spPr/>
    </dgm:pt>
    <dgm:pt modelId="{0315DC7D-114C-4804-B603-70BA3E7D4262}" type="pres">
      <dgm:prSet presAssocID="{07340B26-E1A1-43DF-9008-23370BC86050}" presName="aNode" presStyleLbl="bgShp" presStyleIdx="0" presStyleCnt="3"/>
      <dgm:spPr/>
      <dgm:t>
        <a:bodyPr/>
        <a:lstStyle/>
        <a:p>
          <a:endParaRPr lang="en-US"/>
        </a:p>
      </dgm:t>
    </dgm:pt>
    <dgm:pt modelId="{669A862C-9E8F-4E3C-BF8D-E7A8CFF63088}" type="pres">
      <dgm:prSet presAssocID="{07340B26-E1A1-43DF-9008-23370BC86050}" presName="textNode" presStyleLbl="bgShp" presStyleIdx="0" presStyleCnt="3"/>
      <dgm:spPr/>
      <dgm:t>
        <a:bodyPr/>
        <a:lstStyle/>
        <a:p>
          <a:endParaRPr lang="en-US"/>
        </a:p>
      </dgm:t>
    </dgm:pt>
    <dgm:pt modelId="{E6EED673-E0A4-442A-96B5-A200997119B4}" type="pres">
      <dgm:prSet presAssocID="{07340B26-E1A1-43DF-9008-23370BC86050}" presName="compChildNode" presStyleCnt="0"/>
      <dgm:spPr/>
    </dgm:pt>
    <dgm:pt modelId="{6F3774A8-408D-4792-BE51-15DF01BA72D7}" type="pres">
      <dgm:prSet presAssocID="{07340B26-E1A1-43DF-9008-23370BC86050}" presName="theInnerList" presStyleCnt="0"/>
      <dgm:spPr/>
    </dgm:pt>
    <dgm:pt modelId="{D54FA403-38C4-424A-88EB-D23A3963E54D}" type="pres">
      <dgm:prSet presAssocID="{D10D0A44-A9D7-4834-BF3D-07D3841F06EB}" presName="child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4958A3-E2FF-4058-973C-4C402C438179}" type="pres">
      <dgm:prSet presAssocID="{D10D0A44-A9D7-4834-BF3D-07D3841F06EB}" presName="aSpace2" presStyleCnt="0"/>
      <dgm:spPr/>
    </dgm:pt>
    <dgm:pt modelId="{E959ED5F-2252-474E-A653-DA5B39F3DFEA}" type="pres">
      <dgm:prSet presAssocID="{826FDEA6-8ADE-4AFB-87CA-1B4AB3A25FB4}" presName="child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570BDA-2F7B-47FF-8FDD-80BF54C3458F}" type="pres">
      <dgm:prSet presAssocID="{826FDEA6-8ADE-4AFB-87CA-1B4AB3A25FB4}" presName="aSpace2" presStyleCnt="0"/>
      <dgm:spPr/>
    </dgm:pt>
    <dgm:pt modelId="{07F507B1-322E-42A4-B451-682134697C8B}" type="pres">
      <dgm:prSet presAssocID="{92A4F80F-7748-420D-B792-C202C36039EE}" presName="child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7218A7-311B-410D-9355-5F9A4FEAB4BC}" type="pres">
      <dgm:prSet presAssocID="{07340B26-E1A1-43DF-9008-23370BC86050}" presName="aSpace" presStyleCnt="0"/>
      <dgm:spPr/>
    </dgm:pt>
    <dgm:pt modelId="{D76AC587-784C-471E-87C7-36C75A584A47}" type="pres">
      <dgm:prSet presAssocID="{68D1DA53-6459-4D3E-A4CD-C63F018D69EF}" presName="compNode" presStyleCnt="0"/>
      <dgm:spPr/>
    </dgm:pt>
    <dgm:pt modelId="{A65C340E-C95D-43D2-AA72-3A81975D2703}" type="pres">
      <dgm:prSet presAssocID="{68D1DA53-6459-4D3E-A4CD-C63F018D69EF}" presName="aNode" presStyleLbl="bgShp" presStyleIdx="1" presStyleCnt="3"/>
      <dgm:spPr/>
      <dgm:t>
        <a:bodyPr/>
        <a:lstStyle/>
        <a:p>
          <a:endParaRPr lang="en-US"/>
        </a:p>
      </dgm:t>
    </dgm:pt>
    <dgm:pt modelId="{C6994382-5B6B-4E29-ABEF-A6A4E196ACD1}" type="pres">
      <dgm:prSet presAssocID="{68D1DA53-6459-4D3E-A4CD-C63F018D69EF}" presName="textNode" presStyleLbl="bgShp" presStyleIdx="1" presStyleCnt="3"/>
      <dgm:spPr/>
      <dgm:t>
        <a:bodyPr/>
        <a:lstStyle/>
        <a:p>
          <a:endParaRPr lang="en-US"/>
        </a:p>
      </dgm:t>
    </dgm:pt>
    <dgm:pt modelId="{582E151B-EEB6-46A0-9E06-4103CB86620A}" type="pres">
      <dgm:prSet presAssocID="{68D1DA53-6459-4D3E-A4CD-C63F018D69EF}" presName="compChildNode" presStyleCnt="0"/>
      <dgm:spPr/>
    </dgm:pt>
    <dgm:pt modelId="{23AF09CC-6773-4E1E-952C-71BF4858CC29}" type="pres">
      <dgm:prSet presAssocID="{68D1DA53-6459-4D3E-A4CD-C63F018D69EF}" presName="theInnerList" presStyleCnt="0"/>
      <dgm:spPr/>
    </dgm:pt>
    <dgm:pt modelId="{EBBB0FFC-50AA-43B4-BD5D-EFF009E17ED4}" type="pres">
      <dgm:prSet presAssocID="{97F5B3BB-F893-4D1C-8105-ECBB0998D6DC}" presName="child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7B97A1-1A22-4375-9D45-F5FDC3A63DBD}" type="pres">
      <dgm:prSet presAssocID="{97F5B3BB-F893-4D1C-8105-ECBB0998D6DC}" presName="aSpace2" presStyleCnt="0"/>
      <dgm:spPr/>
    </dgm:pt>
    <dgm:pt modelId="{D45EE692-C29B-47E4-B465-FBFC1F44E949}" type="pres">
      <dgm:prSet presAssocID="{FC9B6D6D-2F66-420D-A242-2DDE2874F5C8}" presName="child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16476F-3321-404F-8A3F-AD1D6B48AB98}" type="pres">
      <dgm:prSet presAssocID="{FC9B6D6D-2F66-420D-A242-2DDE2874F5C8}" presName="aSpace2" presStyleCnt="0"/>
      <dgm:spPr/>
    </dgm:pt>
    <dgm:pt modelId="{99BE3C8B-1105-4345-9F06-CECDDEC4F1C2}" type="pres">
      <dgm:prSet presAssocID="{37CCF283-A071-4A35-BDF7-3E57CC7FE38D}" presName="child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92230-A48B-4C5A-BCC4-BB7FAB973323}" type="pres">
      <dgm:prSet presAssocID="{68D1DA53-6459-4D3E-A4CD-C63F018D69EF}" presName="aSpace" presStyleCnt="0"/>
      <dgm:spPr/>
    </dgm:pt>
    <dgm:pt modelId="{6FD309F5-BAEA-4D5E-AC7F-7FFFFC50E397}" type="pres">
      <dgm:prSet presAssocID="{053D902F-7862-4384-A544-C8DEA664AF16}" presName="compNode" presStyleCnt="0"/>
      <dgm:spPr/>
    </dgm:pt>
    <dgm:pt modelId="{27376748-A204-49F4-A10F-BECB521590E6}" type="pres">
      <dgm:prSet presAssocID="{053D902F-7862-4384-A544-C8DEA664AF16}" presName="aNode" presStyleLbl="bgShp" presStyleIdx="2" presStyleCnt="3"/>
      <dgm:spPr/>
      <dgm:t>
        <a:bodyPr/>
        <a:lstStyle/>
        <a:p>
          <a:endParaRPr lang="en-US"/>
        </a:p>
      </dgm:t>
    </dgm:pt>
    <dgm:pt modelId="{07D2762F-B4C2-4269-B058-55969239DF37}" type="pres">
      <dgm:prSet presAssocID="{053D902F-7862-4384-A544-C8DEA664AF16}" presName="textNode" presStyleLbl="bgShp" presStyleIdx="2" presStyleCnt="3"/>
      <dgm:spPr/>
      <dgm:t>
        <a:bodyPr/>
        <a:lstStyle/>
        <a:p>
          <a:endParaRPr lang="en-US"/>
        </a:p>
      </dgm:t>
    </dgm:pt>
    <dgm:pt modelId="{9C397B75-86ED-4984-993E-9D2FCDD208BF}" type="pres">
      <dgm:prSet presAssocID="{053D902F-7862-4384-A544-C8DEA664AF16}" presName="compChildNode" presStyleCnt="0"/>
      <dgm:spPr/>
    </dgm:pt>
    <dgm:pt modelId="{4190616C-0EBA-4030-AF61-7EDA6E65C44D}" type="pres">
      <dgm:prSet presAssocID="{053D902F-7862-4384-A544-C8DEA664AF16}" presName="theInnerList" presStyleCnt="0"/>
      <dgm:spPr/>
    </dgm:pt>
    <dgm:pt modelId="{DA08A0D2-3EE6-4939-B726-DFA3554369D3}" type="pres">
      <dgm:prSet presAssocID="{0B0AC871-3004-4D5F-B0FF-64E85FFE8E63}" presName="child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3FB2FA-8A00-42E1-ABE9-B54AE099D033}" type="pres">
      <dgm:prSet presAssocID="{0B0AC871-3004-4D5F-B0FF-64E85FFE8E63}" presName="aSpace2" presStyleCnt="0"/>
      <dgm:spPr/>
    </dgm:pt>
    <dgm:pt modelId="{F8431988-F4E2-4622-86BC-B39526E36312}" type="pres">
      <dgm:prSet presAssocID="{6D55A32E-1BF0-43E2-8242-DBFAC153A724}" presName="child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67B982-B955-4D4C-86F3-BFD40ACE4F47}" type="pres">
      <dgm:prSet presAssocID="{6D55A32E-1BF0-43E2-8242-DBFAC153A724}" presName="aSpace2" presStyleCnt="0"/>
      <dgm:spPr/>
    </dgm:pt>
    <dgm:pt modelId="{A54D8158-EB6B-463B-A7E4-D4E971A51DCB}" type="pres">
      <dgm:prSet presAssocID="{A87F31BC-EC16-4054-ACBF-476450DC07A8}" presName="child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5D5CB4-F932-4833-96C1-FBCEABED68A8}" type="presOf" srcId="{6D55A32E-1BF0-43E2-8242-DBFAC153A724}" destId="{F8431988-F4E2-4622-86BC-B39526E36312}" srcOrd="0" destOrd="0" presId="urn:microsoft.com/office/officeart/2005/8/layout/lProcess2"/>
    <dgm:cxn modelId="{79E50A7E-730B-4D18-852C-49384451A1AF}" type="presOf" srcId="{92A4F80F-7748-420D-B792-C202C36039EE}" destId="{07F507B1-322E-42A4-B451-682134697C8B}" srcOrd="0" destOrd="0" presId="urn:microsoft.com/office/officeart/2005/8/layout/lProcess2"/>
    <dgm:cxn modelId="{3F842105-8520-44CA-9A14-32DE18289D5E}" srcId="{80DABEC7-659C-4193-A03C-0F83ABB7D37E}" destId="{68D1DA53-6459-4D3E-A4CD-C63F018D69EF}" srcOrd="1" destOrd="0" parTransId="{4F430B8B-18A1-45A6-A815-C23989C48071}" sibTransId="{43F1EA81-3232-4488-BFA9-0BE5449A6241}"/>
    <dgm:cxn modelId="{7E270C6C-8B1D-4D06-AD00-42ADBFAD242D}" srcId="{80DABEC7-659C-4193-A03C-0F83ABB7D37E}" destId="{053D902F-7862-4384-A544-C8DEA664AF16}" srcOrd="2" destOrd="0" parTransId="{1599F789-DBBA-4FF9-BF8C-572526382B0A}" sibTransId="{1CBE2A97-36C3-4078-8B8D-20558057439A}"/>
    <dgm:cxn modelId="{F76EB188-AEB0-4F3A-984C-717067F957EB}" type="presOf" srcId="{FC9B6D6D-2F66-420D-A242-2DDE2874F5C8}" destId="{D45EE692-C29B-47E4-B465-FBFC1F44E949}" srcOrd="0" destOrd="0" presId="urn:microsoft.com/office/officeart/2005/8/layout/lProcess2"/>
    <dgm:cxn modelId="{D88A3CC0-2568-4B52-9560-F62BA980288D}" type="presOf" srcId="{826FDEA6-8ADE-4AFB-87CA-1B4AB3A25FB4}" destId="{E959ED5F-2252-474E-A653-DA5B39F3DFEA}" srcOrd="0" destOrd="0" presId="urn:microsoft.com/office/officeart/2005/8/layout/lProcess2"/>
    <dgm:cxn modelId="{15B4FFF1-DBC7-4BFE-B4A3-FDBEBF2900C6}" srcId="{053D902F-7862-4384-A544-C8DEA664AF16}" destId="{6D55A32E-1BF0-43E2-8242-DBFAC153A724}" srcOrd="1" destOrd="0" parTransId="{761699EF-49A2-48E6-BEE8-BB9BAAA930B0}" sibTransId="{5A40B618-BEFF-49B2-8193-0CE834421737}"/>
    <dgm:cxn modelId="{A607A464-05CC-45E9-85E2-04FA66629EA1}" srcId="{68D1DA53-6459-4D3E-A4CD-C63F018D69EF}" destId="{37CCF283-A071-4A35-BDF7-3E57CC7FE38D}" srcOrd="2" destOrd="0" parTransId="{89C9D725-1246-4199-990E-9AEFEA3B01C3}" sibTransId="{E5D18D7C-54E4-4C5A-B7C6-AFE59ED9B6D5}"/>
    <dgm:cxn modelId="{8467EE3C-326A-45BA-8B59-6653623050B4}" srcId="{07340B26-E1A1-43DF-9008-23370BC86050}" destId="{D10D0A44-A9D7-4834-BF3D-07D3841F06EB}" srcOrd="0" destOrd="0" parTransId="{BEC6AD4D-B364-4D88-B936-4F07BF0C1E4C}" sibTransId="{74627060-8574-40BA-9B4C-3E085198DBC9}"/>
    <dgm:cxn modelId="{D7E5B60F-7F07-40BC-BF24-FCFC3B2E97A3}" type="presOf" srcId="{053D902F-7862-4384-A544-C8DEA664AF16}" destId="{27376748-A204-49F4-A10F-BECB521590E6}" srcOrd="0" destOrd="0" presId="urn:microsoft.com/office/officeart/2005/8/layout/lProcess2"/>
    <dgm:cxn modelId="{52D31F15-5DF7-4E47-937F-41A4E009438E}" type="presOf" srcId="{97F5B3BB-F893-4D1C-8105-ECBB0998D6DC}" destId="{EBBB0FFC-50AA-43B4-BD5D-EFF009E17ED4}" srcOrd="0" destOrd="0" presId="urn:microsoft.com/office/officeart/2005/8/layout/lProcess2"/>
    <dgm:cxn modelId="{A41B9B8E-F138-4F00-B06B-EA28A05E08C2}" srcId="{07340B26-E1A1-43DF-9008-23370BC86050}" destId="{92A4F80F-7748-420D-B792-C202C36039EE}" srcOrd="2" destOrd="0" parTransId="{A4C416DC-46CE-4A8B-B2DC-9ADF61E29690}" sibTransId="{CB255797-A93A-40CE-A166-ABF5217B6E8E}"/>
    <dgm:cxn modelId="{5089C06F-6B0D-4344-AC60-0E9FE2DDAE09}" type="presOf" srcId="{0B0AC871-3004-4D5F-B0FF-64E85FFE8E63}" destId="{DA08A0D2-3EE6-4939-B726-DFA3554369D3}" srcOrd="0" destOrd="0" presId="urn:microsoft.com/office/officeart/2005/8/layout/lProcess2"/>
    <dgm:cxn modelId="{B2EB5585-9E08-49D9-A240-6CCAA1399F54}" type="presOf" srcId="{07340B26-E1A1-43DF-9008-23370BC86050}" destId="{669A862C-9E8F-4E3C-BF8D-E7A8CFF63088}" srcOrd="1" destOrd="0" presId="urn:microsoft.com/office/officeart/2005/8/layout/lProcess2"/>
    <dgm:cxn modelId="{6E915A88-6CB3-4433-B043-F23E9AAD1679}" type="presOf" srcId="{07340B26-E1A1-43DF-9008-23370BC86050}" destId="{0315DC7D-114C-4804-B603-70BA3E7D4262}" srcOrd="0" destOrd="0" presId="urn:microsoft.com/office/officeart/2005/8/layout/lProcess2"/>
    <dgm:cxn modelId="{C41CAB5A-5D60-4431-B1E6-C0E900B56E0D}" srcId="{07340B26-E1A1-43DF-9008-23370BC86050}" destId="{826FDEA6-8ADE-4AFB-87CA-1B4AB3A25FB4}" srcOrd="1" destOrd="0" parTransId="{7AE0169E-4198-4E77-8099-0C091D5D6466}" sibTransId="{827BFAB6-145C-44F7-B600-45CA9A160CDD}"/>
    <dgm:cxn modelId="{7639E4F7-47CE-483D-A7DF-418E31E8BA7C}" srcId="{053D902F-7862-4384-A544-C8DEA664AF16}" destId="{A87F31BC-EC16-4054-ACBF-476450DC07A8}" srcOrd="2" destOrd="0" parTransId="{42507E0B-7379-4DA7-A209-8F6DC876436C}" sibTransId="{27559014-EF96-495B-A224-C4A204611A49}"/>
    <dgm:cxn modelId="{5B16AFF1-1EBA-43AE-92BB-C88AFDFCABF9}" type="presOf" srcId="{68D1DA53-6459-4D3E-A4CD-C63F018D69EF}" destId="{A65C340E-C95D-43D2-AA72-3A81975D2703}" srcOrd="0" destOrd="0" presId="urn:microsoft.com/office/officeart/2005/8/layout/lProcess2"/>
    <dgm:cxn modelId="{2C48807C-D8CE-490F-B6EF-946F11972131}" type="presOf" srcId="{80DABEC7-659C-4193-A03C-0F83ABB7D37E}" destId="{E5A0A803-556B-45D4-A8F8-20DD1061A477}" srcOrd="0" destOrd="0" presId="urn:microsoft.com/office/officeart/2005/8/layout/lProcess2"/>
    <dgm:cxn modelId="{6C11915C-257B-4C04-956E-D3FA26A573F2}" srcId="{68D1DA53-6459-4D3E-A4CD-C63F018D69EF}" destId="{FC9B6D6D-2F66-420D-A242-2DDE2874F5C8}" srcOrd="1" destOrd="0" parTransId="{471948E6-954D-4F4D-8853-D02BA779C63B}" sibTransId="{F1FF7665-8B27-402A-B853-E72AA98A665C}"/>
    <dgm:cxn modelId="{CCAAC3EE-3382-4FF7-8FDA-950BD3836822}" srcId="{80DABEC7-659C-4193-A03C-0F83ABB7D37E}" destId="{07340B26-E1A1-43DF-9008-23370BC86050}" srcOrd="0" destOrd="0" parTransId="{A9046C57-4219-4E10-B3A6-4FA3640AC5AA}" sibTransId="{BEFC85F2-71AD-46C0-8FD4-EEF03559E279}"/>
    <dgm:cxn modelId="{9D557DEA-456E-4035-BE38-F4FA19B1F7D1}" srcId="{053D902F-7862-4384-A544-C8DEA664AF16}" destId="{0B0AC871-3004-4D5F-B0FF-64E85FFE8E63}" srcOrd="0" destOrd="0" parTransId="{49A7FE7F-03BB-4BE3-BEE1-B410AE95B8D8}" sibTransId="{38368C30-DECE-4D15-9E00-6F49775063BE}"/>
    <dgm:cxn modelId="{E331F2DF-B698-4441-A7FA-B85249F7F288}" srcId="{68D1DA53-6459-4D3E-A4CD-C63F018D69EF}" destId="{97F5B3BB-F893-4D1C-8105-ECBB0998D6DC}" srcOrd="0" destOrd="0" parTransId="{35299C35-1AE8-4AE4-8CC5-07F5999EF569}" sibTransId="{DF2DDF5A-57DC-4AA2-998F-DDE91E3964D4}"/>
    <dgm:cxn modelId="{C0C835F3-61EF-4C90-94F4-B20A14949642}" type="presOf" srcId="{68D1DA53-6459-4D3E-A4CD-C63F018D69EF}" destId="{C6994382-5B6B-4E29-ABEF-A6A4E196ACD1}" srcOrd="1" destOrd="0" presId="urn:microsoft.com/office/officeart/2005/8/layout/lProcess2"/>
    <dgm:cxn modelId="{A350B703-86BB-4300-9997-C22036AF5D16}" type="presOf" srcId="{053D902F-7862-4384-A544-C8DEA664AF16}" destId="{07D2762F-B4C2-4269-B058-55969239DF37}" srcOrd="1" destOrd="0" presId="urn:microsoft.com/office/officeart/2005/8/layout/lProcess2"/>
    <dgm:cxn modelId="{880126F9-1374-48A1-8064-093B2A976EEF}" type="presOf" srcId="{D10D0A44-A9D7-4834-BF3D-07D3841F06EB}" destId="{D54FA403-38C4-424A-88EB-D23A3963E54D}" srcOrd="0" destOrd="0" presId="urn:microsoft.com/office/officeart/2005/8/layout/lProcess2"/>
    <dgm:cxn modelId="{0A087636-156E-4D17-92E6-3E7FC46E0931}" type="presOf" srcId="{A87F31BC-EC16-4054-ACBF-476450DC07A8}" destId="{A54D8158-EB6B-463B-A7E4-D4E971A51DCB}" srcOrd="0" destOrd="0" presId="urn:microsoft.com/office/officeart/2005/8/layout/lProcess2"/>
    <dgm:cxn modelId="{C38B129F-C5A4-43F2-AEB9-739A542001E5}" type="presOf" srcId="{37CCF283-A071-4A35-BDF7-3E57CC7FE38D}" destId="{99BE3C8B-1105-4345-9F06-CECDDEC4F1C2}" srcOrd="0" destOrd="0" presId="urn:microsoft.com/office/officeart/2005/8/layout/lProcess2"/>
    <dgm:cxn modelId="{29405C21-57B8-4123-97E9-7C65BFDBC374}" type="presParOf" srcId="{E5A0A803-556B-45D4-A8F8-20DD1061A477}" destId="{1626ED40-2FE7-45CC-93F8-8820A742702B}" srcOrd="0" destOrd="0" presId="urn:microsoft.com/office/officeart/2005/8/layout/lProcess2"/>
    <dgm:cxn modelId="{9B2F851D-3364-4C71-9CD2-09483AFFBAB3}" type="presParOf" srcId="{1626ED40-2FE7-45CC-93F8-8820A742702B}" destId="{0315DC7D-114C-4804-B603-70BA3E7D4262}" srcOrd="0" destOrd="0" presId="urn:microsoft.com/office/officeart/2005/8/layout/lProcess2"/>
    <dgm:cxn modelId="{D7661C1E-9669-419D-B592-D6D3548FB515}" type="presParOf" srcId="{1626ED40-2FE7-45CC-93F8-8820A742702B}" destId="{669A862C-9E8F-4E3C-BF8D-E7A8CFF63088}" srcOrd="1" destOrd="0" presId="urn:microsoft.com/office/officeart/2005/8/layout/lProcess2"/>
    <dgm:cxn modelId="{E78E2E6D-8A02-4C41-837F-FD7DE58531D1}" type="presParOf" srcId="{1626ED40-2FE7-45CC-93F8-8820A742702B}" destId="{E6EED673-E0A4-442A-96B5-A200997119B4}" srcOrd="2" destOrd="0" presId="urn:microsoft.com/office/officeart/2005/8/layout/lProcess2"/>
    <dgm:cxn modelId="{58FC8324-5545-4934-A31C-5436EF380CC8}" type="presParOf" srcId="{E6EED673-E0A4-442A-96B5-A200997119B4}" destId="{6F3774A8-408D-4792-BE51-15DF01BA72D7}" srcOrd="0" destOrd="0" presId="urn:microsoft.com/office/officeart/2005/8/layout/lProcess2"/>
    <dgm:cxn modelId="{C7FDCD4E-E5E3-4FA1-A7F3-9F826E8E721F}" type="presParOf" srcId="{6F3774A8-408D-4792-BE51-15DF01BA72D7}" destId="{D54FA403-38C4-424A-88EB-D23A3963E54D}" srcOrd="0" destOrd="0" presId="urn:microsoft.com/office/officeart/2005/8/layout/lProcess2"/>
    <dgm:cxn modelId="{59BDBB34-C5D5-4FE9-A74A-13B4454AD562}" type="presParOf" srcId="{6F3774A8-408D-4792-BE51-15DF01BA72D7}" destId="{2D4958A3-E2FF-4058-973C-4C402C438179}" srcOrd="1" destOrd="0" presId="urn:microsoft.com/office/officeart/2005/8/layout/lProcess2"/>
    <dgm:cxn modelId="{E599DDB3-2AB9-43B4-8DF9-26B81425885D}" type="presParOf" srcId="{6F3774A8-408D-4792-BE51-15DF01BA72D7}" destId="{E959ED5F-2252-474E-A653-DA5B39F3DFEA}" srcOrd="2" destOrd="0" presId="urn:microsoft.com/office/officeart/2005/8/layout/lProcess2"/>
    <dgm:cxn modelId="{3D95D767-9346-4381-98AE-B16FE3D1FE66}" type="presParOf" srcId="{6F3774A8-408D-4792-BE51-15DF01BA72D7}" destId="{36570BDA-2F7B-47FF-8FDD-80BF54C3458F}" srcOrd="3" destOrd="0" presId="urn:microsoft.com/office/officeart/2005/8/layout/lProcess2"/>
    <dgm:cxn modelId="{CC21862A-171E-4CFD-9D70-6B42E5CF941A}" type="presParOf" srcId="{6F3774A8-408D-4792-BE51-15DF01BA72D7}" destId="{07F507B1-322E-42A4-B451-682134697C8B}" srcOrd="4" destOrd="0" presId="urn:microsoft.com/office/officeart/2005/8/layout/lProcess2"/>
    <dgm:cxn modelId="{E8CCC176-27B2-4F47-9736-A5987D2F8419}" type="presParOf" srcId="{E5A0A803-556B-45D4-A8F8-20DD1061A477}" destId="{7B7218A7-311B-410D-9355-5F9A4FEAB4BC}" srcOrd="1" destOrd="0" presId="urn:microsoft.com/office/officeart/2005/8/layout/lProcess2"/>
    <dgm:cxn modelId="{EF7ECD21-0935-4728-8431-1D216B5F50B2}" type="presParOf" srcId="{E5A0A803-556B-45D4-A8F8-20DD1061A477}" destId="{D76AC587-784C-471E-87C7-36C75A584A47}" srcOrd="2" destOrd="0" presId="urn:microsoft.com/office/officeart/2005/8/layout/lProcess2"/>
    <dgm:cxn modelId="{7066F6F5-1449-44DF-AAA6-6971843CE073}" type="presParOf" srcId="{D76AC587-784C-471E-87C7-36C75A584A47}" destId="{A65C340E-C95D-43D2-AA72-3A81975D2703}" srcOrd="0" destOrd="0" presId="urn:microsoft.com/office/officeart/2005/8/layout/lProcess2"/>
    <dgm:cxn modelId="{1C6A2A33-B3A3-4F25-9E57-E882118C4434}" type="presParOf" srcId="{D76AC587-784C-471E-87C7-36C75A584A47}" destId="{C6994382-5B6B-4E29-ABEF-A6A4E196ACD1}" srcOrd="1" destOrd="0" presId="urn:microsoft.com/office/officeart/2005/8/layout/lProcess2"/>
    <dgm:cxn modelId="{5FBEF6D5-53C4-4250-BAC8-41004444C08E}" type="presParOf" srcId="{D76AC587-784C-471E-87C7-36C75A584A47}" destId="{582E151B-EEB6-46A0-9E06-4103CB86620A}" srcOrd="2" destOrd="0" presId="urn:microsoft.com/office/officeart/2005/8/layout/lProcess2"/>
    <dgm:cxn modelId="{ECF251E9-9098-4520-B0A0-3F4C0A47C5F4}" type="presParOf" srcId="{582E151B-EEB6-46A0-9E06-4103CB86620A}" destId="{23AF09CC-6773-4E1E-952C-71BF4858CC29}" srcOrd="0" destOrd="0" presId="urn:microsoft.com/office/officeart/2005/8/layout/lProcess2"/>
    <dgm:cxn modelId="{2CB9FF53-FECA-4366-B84E-A95F495BE373}" type="presParOf" srcId="{23AF09CC-6773-4E1E-952C-71BF4858CC29}" destId="{EBBB0FFC-50AA-43B4-BD5D-EFF009E17ED4}" srcOrd="0" destOrd="0" presId="urn:microsoft.com/office/officeart/2005/8/layout/lProcess2"/>
    <dgm:cxn modelId="{9889DBAB-D110-4AC5-84A7-2DEB7BA27623}" type="presParOf" srcId="{23AF09CC-6773-4E1E-952C-71BF4858CC29}" destId="{957B97A1-1A22-4375-9D45-F5FDC3A63DBD}" srcOrd="1" destOrd="0" presId="urn:microsoft.com/office/officeart/2005/8/layout/lProcess2"/>
    <dgm:cxn modelId="{61677D9B-4537-45CB-B859-1E7AF5191BB4}" type="presParOf" srcId="{23AF09CC-6773-4E1E-952C-71BF4858CC29}" destId="{D45EE692-C29B-47E4-B465-FBFC1F44E949}" srcOrd="2" destOrd="0" presId="urn:microsoft.com/office/officeart/2005/8/layout/lProcess2"/>
    <dgm:cxn modelId="{BAC64B3A-8C1E-42C3-B802-0D31C6ACB0E3}" type="presParOf" srcId="{23AF09CC-6773-4E1E-952C-71BF4858CC29}" destId="{5A16476F-3321-404F-8A3F-AD1D6B48AB98}" srcOrd="3" destOrd="0" presId="urn:microsoft.com/office/officeart/2005/8/layout/lProcess2"/>
    <dgm:cxn modelId="{D00424BB-F2AD-4E0A-8945-B6FC27F6C61E}" type="presParOf" srcId="{23AF09CC-6773-4E1E-952C-71BF4858CC29}" destId="{99BE3C8B-1105-4345-9F06-CECDDEC4F1C2}" srcOrd="4" destOrd="0" presId="urn:microsoft.com/office/officeart/2005/8/layout/lProcess2"/>
    <dgm:cxn modelId="{9C44AD09-2B95-447F-9A87-943D8A34859C}" type="presParOf" srcId="{E5A0A803-556B-45D4-A8F8-20DD1061A477}" destId="{A2792230-A48B-4C5A-BCC4-BB7FAB973323}" srcOrd="3" destOrd="0" presId="urn:microsoft.com/office/officeart/2005/8/layout/lProcess2"/>
    <dgm:cxn modelId="{D8BFC1FA-5584-46E0-BDA4-B1741F2526DA}" type="presParOf" srcId="{E5A0A803-556B-45D4-A8F8-20DD1061A477}" destId="{6FD309F5-BAEA-4D5E-AC7F-7FFFFC50E397}" srcOrd="4" destOrd="0" presId="urn:microsoft.com/office/officeart/2005/8/layout/lProcess2"/>
    <dgm:cxn modelId="{1FF76621-3656-49D3-8328-95FF6418C3A9}" type="presParOf" srcId="{6FD309F5-BAEA-4D5E-AC7F-7FFFFC50E397}" destId="{27376748-A204-49F4-A10F-BECB521590E6}" srcOrd="0" destOrd="0" presId="urn:microsoft.com/office/officeart/2005/8/layout/lProcess2"/>
    <dgm:cxn modelId="{53F83119-4D96-4182-9C22-E6820949E998}" type="presParOf" srcId="{6FD309F5-BAEA-4D5E-AC7F-7FFFFC50E397}" destId="{07D2762F-B4C2-4269-B058-55969239DF37}" srcOrd="1" destOrd="0" presId="urn:microsoft.com/office/officeart/2005/8/layout/lProcess2"/>
    <dgm:cxn modelId="{E261E89F-EBA2-4907-9B8B-BDDAAA0A36CC}" type="presParOf" srcId="{6FD309F5-BAEA-4D5E-AC7F-7FFFFC50E397}" destId="{9C397B75-86ED-4984-993E-9D2FCDD208BF}" srcOrd="2" destOrd="0" presId="urn:microsoft.com/office/officeart/2005/8/layout/lProcess2"/>
    <dgm:cxn modelId="{CD2B2EBB-A43D-4557-8339-CAD2637AA88A}" type="presParOf" srcId="{9C397B75-86ED-4984-993E-9D2FCDD208BF}" destId="{4190616C-0EBA-4030-AF61-7EDA6E65C44D}" srcOrd="0" destOrd="0" presId="urn:microsoft.com/office/officeart/2005/8/layout/lProcess2"/>
    <dgm:cxn modelId="{3B0C534F-3A4A-4F0A-8733-0FC15ADD8E91}" type="presParOf" srcId="{4190616C-0EBA-4030-AF61-7EDA6E65C44D}" destId="{DA08A0D2-3EE6-4939-B726-DFA3554369D3}" srcOrd="0" destOrd="0" presId="urn:microsoft.com/office/officeart/2005/8/layout/lProcess2"/>
    <dgm:cxn modelId="{6B2CC922-1288-45ED-8FD0-B1176783A679}" type="presParOf" srcId="{4190616C-0EBA-4030-AF61-7EDA6E65C44D}" destId="{D03FB2FA-8A00-42E1-ABE9-B54AE099D033}" srcOrd="1" destOrd="0" presId="urn:microsoft.com/office/officeart/2005/8/layout/lProcess2"/>
    <dgm:cxn modelId="{E15AF3CF-5CDB-41C6-B6A8-D46B0B6ADDE9}" type="presParOf" srcId="{4190616C-0EBA-4030-AF61-7EDA6E65C44D}" destId="{F8431988-F4E2-4622-86BC-B39526E36312}" srcOrd="2" destOrd="0" presId="urn:microsoft.com/office/officeart/2005/8/layout/lProcess2"/>
    <dgm:cxn modelId="{3A5B45E6-DE46-4825-B93E-56CC77AFCD8D}" type="presParOf" srcId="{4190616C-0EBA-4030-AF61-7EDA6E65C44D}" destId="{8067B982-B955-4D4C-86F3-BFD40ACE4F47}" srcOrd="3" destOrd="0" presId="urn:microsoft.com/office/officeart/2005/8/layout/lProcess2"/>
    <dgm:cxn modelId="{38A9BF72-B4EB-4FE9-AD48-13BE7CA4DD13}" type="presParOf" srcId="{4190616C-0EBA-4030-AF61-7EDA6E65C44D}" destId="{A54D8158-EB6B-463B-A7E4-D4E971A51DCB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5DC7D-114C-4804-B603-70BA3E7D4262}">
      <dsp:nvSpPr>
        <dsp:cNvPr id="0" name=""/>
        <dsp:cNvSpPr/>
      </dsp:nvSpPr>
      <dsp:spPr>
        <a:xfrm>
          <a:off x="985" y="0"/>
          <a:ext cx="2563564" cy="47243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Physical</a:t>
          </a:r>
          <a:endParaRPr lang="en-US" sz="4000" kern="1200" dirty="0"/>
        </a:p>
      </dsp:txBody>
      <dsp:txXfrm>
        <a:off x="985" y="0"/>
        <a:ext cx="2563564" cy="1417320"/>
      </dsp:txXfrm>
    </dsp:sp>
    <dsp:sp modelId="{D54FA403-38C4-424A-88EB-D23A3963E54D}">
      <dsp:nvSpPr>
        <dsp:cNvPr id="0" name=""/>
        <dsp:cNvSpPr/>
      </dsp:nvSpPr>
      <dsp:spPr>
        <a:xfrm>
          <a:off x="257342" y="1417723"/>
          <a:ext cx="2050851" cy="9281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Body temperature</a:t>
          </a:r>
          <a:endParaRPr lang="en-US" sz="2700" kern="1200" dirty="0"/>
        </a:p>
      </dsp:txBody>
      <dsp:txXfrm>
        <a:off x="284527" y="1444908"/>
        <a:ext cx="1996481" cy="873785"/>
      </dsp:txXfrm>
    </dsp:sp>
    <dsp:sp modelId="{E959ED5F-2252-474E-A653-DA5B39F3DFEA}">
      <dsp:nvSpPr>
        <dsp:cNvPr id="0" name=""/>
        <dsp:cNvSpPr/>
      </dsp:nvSpPr>
      <dsp:spPr>
        <a:xfrm>
          <a:off x="257342" y="2488672"/>
          <a:ext cx="2050851" cy="9281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500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Blood pressure</a:t>
          </a:r>
          <a:endParaRPr lang="en-US" sz="2700" kern="1200" dirty="0"/>
        </a:p>
      </dsp:txBody>
      <dsp:txXfrm>
        <a:off x="284527" y="2515857"/>
        <a:ext cx="1996481" cy="873785"/>
      </dsp:txXfrm>
    </dsp:sp>
    <dsp:sp modelId="{07F507B1-322E-42A4-B451-682134697C8B}">
      <dsp:nvSpPr>
        <dsp:cNvPr id="0" name=""/>
        <dsp:cNvSpPr/>
      </dsp:nvSpPr>
      <dsp:spPr>
        <a:xfrm>
          <a:off x="257342" y="3559620"/>
          <a:ext cx="2050851" cy="9281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Gait</a:t>
          </a:r>
          <a:endParaRPr lang="en-US" sz="2700" kern="1200" dirty="0"/>
        </a:p>
      </dsp:txBody>
      <dsp:txXfrm>
        <a:off x="284527" y="3586805"/>
        <a:ext cx="1996481" cy="873785"/>
      </dsp:txXfrm>
    </dsp:sp>
    <dsp:sp modelId="{A65C340E-C95D-43D2-AA72-3A81975D2703}">
      <dsp:nvSpPr>
        <dsp:cNvPr id="0" name=""/>
        <dsp:cNvSpPr/>
      </dsp:nvSpPr>
      <dsp:spPr>
        <a:xfrm>
          <a:off x="2756817" y="0"/>
          <a:ext cx="2563564" cy="47243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Imaging</a:t>
          </a:r>
          <a:endParaRPr lang="en-US" sz="4000" kern="1200" dirty="0"/>
        </a:p>
      </dsp:txBody>
      <dsp:txXfrm>
        <a:off x="2756817" y="0"/>
        <a:ext cx="2563564" cy="1417320"/>
      </dsp:txXfrm>
    </dsp:sp>
    <dsp:sp modelId="{EBBB0FFC-50AA-43B4-BD5D-EFF009E17ED4}">
      <dsp:nvSpPr>
        <dsp:cNvPr id="0" name=""/>
        <dsp:cNvSpPr/>
      </dsp:nvSpPr>
      <dsp:spPr>
        <a:xfrm>
          <a:off x="3013174" y="1417723"/>
          <a:ext cx="2050851" cy="9281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1500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CT</a:t>
          </a:r>
          <a:endParaRPr lang="en-US" sz="2700" kern="1200" dirty="0"/>
        </a:p>
      </dsp:txBody>
      <dsp:txXfrm>
        <a:off x="3040359" y="1444908"/>
        <a:ext cx="1996481" cy="873785"/>
      </dsp:txXfrm>
    </dsp:sp>
    <dsp:sp modelId="{D45EE692-C29B-47E4-B465-FBFC1F44E949}">
      <dsp:nvSpPr>
        <dsp:cNvPr id="0" name=""/>
        <dsp:cNvSpPr/>
      </dsp:nvSpPr>
      <dsp:spPr>
        <a:xfrm>
          <a:off x="3013174" y="2488672"/>
          <a:ext cx="2050851" cy="9281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PET</a:t>
          </a:r>
          <a:endParaRPr lang="en-US" sz="2700" kern="1200" dirty="0"/>
        </a:p>
      </dsp:txBody>
      <dsp:txXfrm>
        <a:off x="3040359" y="2515857"/>
        <a:ext cx="1996481" cy="873785"/>
      </dsp:txXfrm>
    </dsp:sp>
    <dsp:sp modelId="{99BE3C8B-1105-4345-9F06-CECDDEC4F1C2}">
      <dsp:nvSpPr>
        <dsp:cNvPr id="0" name=""/>
        <dsp:cNvSpPr/>
      </dsp:nvSpPr>
      <dsp:spPr>
        <a:xfrm>
          <a:off x="3013174" y="3559620"/>
          <a:ext cx="2050851" cy="9281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500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MRI</a:t>
          </a:r>
          <a:endParaRPr lang="en-US" sz="2700" kern="1200" dirty="0"/>
        </a:p>
      </dsp:txBody>
      <dsp:txXfrm>
        <a:off x="3040359" y="3586805"/>
        <a:ext cx="1996481" cy="873785"/>
      </dsp:txXfrm>
    </dsp:sp>
    <dsp:sp modelId="{27376748-A204-49F4-A10F-BECB521590E6}">
      <dsp:nvSpPr>
        <dsp:cNvPr id="0" name=""/>
        <dsp:cNvSpPr/>
      </dsp:nvSpPr>
      <dsp:spPr>
        <a:xfrm>
          <a:off x="5512649" y="0"/>
          <a:ext cx="2563564" cy="47243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Molecular</a:t>
          </a:r>
          <a:endParaRPr lang="en-US" sz="4000" kern="1200" dirty="0"/>
        </a:p>
      </dsp:txBody>
      <dsp:txXfrm>
        <a:off x="5512649" y="0"/>
        <a:ext cx="2563564" cy="1417320"/>
      </dsp:txXfrm>
    </dsp:sp>
    <dsp:sp modelId="{DA08A0D2-3EE6-4939-B726-DFA3554369D3}">
      <dsp:nvSpPr>
        <dsp:cNvPr id="0" name=""/>
        <dsp:cNvSpPr/>
      </dsp:nvSpPr>
      <dsp:spPr>
        <a:xfrm>
          <a:off x="5769006" y="1417723"/>
          <a:ext cx="2050851" cy="9281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DNA</a:t>
          </a:r>
          <a:endParaRPr lang="en-US" sz="2700" kern="1200" dirty="0"/>
        </a:p>
      </dsp:txBody>
      <dsp:txXfrm>
        <a:off x="5796191" y="1444908"/>
        <a:ext cx="1996481" cy="873785"/>
      </dsp:txXfrm>
    </dsp:sp>
    <dsp:sp modelId="{F8431988-F4E2-4622-86BC-B39526E36312}">
      <dsp:nvSpPr>
        <dsp:cNvPr id="0" name=""/>
        <dsp:cNvSpPr/>
      </dsp:nvSpPr>
      <dsp:spPr>
        <a:xfrm>
          <a:off x="5769006" y="2488672"/>
          <a:ext cx="2050851" cy="9281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3500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Protein</a:t>
          </a:r>
          <a:endParaRPr lang="en-US" sz="2700" kern="1200" dirty="0"/>
        </a:p>
      </dsp:txBody>
      <dsp:txXfrm>
        <a:off x="5796191" y="2515857"/>
        <a:ext cx="1996481" cy="873785"/>
      </dsp:txXfrm>
    </dsp:sp>
    <dsp:sp modelId="{A54D8158-EB6B-463B-A7E4-D4E971A51DCB}">
      <dsp:nvSpPr>
        <dsp:cNvPr id="0" name=""/>
        <dsp:cNvSpPr/>
      </dsp:nvSpPr>
      <dsp:spPr>
        <a:xfrm>
          <a:off x="5769006" y="3559620"/>
          <a:ext cx="2050851" cy="9281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51435" rIns="6858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RNA</a:t>
          </a:r>
          <a:endParaRPr lang="en-US" sz="2700" kern="1200" dirty="0"/>
        </a:p>
      </dsp:txBody>
      <dsp:txXfrm>
        <a:off x="5796191" y="3586805"/>
        <a:ext cx="1996481" cy="873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B60FF-ACF0-5A4A-9C79-4881E6B16567}" type="datetimeFigureOut">
              <a:rPr lang="en-US" smtClean="0">
                <a:latin typeface="Arial"/>
              </a:rPr>
              <a:pPr/>
              <a:t>8/12/2019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BA786-EB35-BA4C-A7F7-24740D3067F1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99472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C4595FF-6E7F-4C41-B8DF-4AE76FC1F075}" type="datetimeFigureOut">
              <a:rPr lang="en-US" smtClean="0"/>
              <a:pPr/>
              <a:t>8/12/2019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5A6330BE-D91A-D240-B266-E5D5F99B4C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16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recisionmedicine.ucsf.edu/content/computational-health-sciences" TargetMode="External"/><Relationship Id="rId3" Type="http://schemas.openxmlformats.org/officeDocument/2006/relationships/hyperlink" Target="https://precisionmedicine.ucsf.edu/content/basic-discovery" TargetMode="External"/><Relationship Id="rId7" Type="http://schemas.openxmlformats.org/officeDocument/2006/relationships/hyperlink" Target="https://precisionmedicine.ucsf.edu/content/omics-medicin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recisionmedicine.ucsf.edu/content/digital-health" TargetMode="External"/><Relationship Id="rId5" Type="http://schemas.openxmlformats.org/officeDocument/2006/relationships/hyperlink" Target="https://precisionmedicine.ucsf.edu/content/behavioralsocial-discovery" TargetMode="External"/><Relationship Id="rId4" Type="http://schemas.openxmlformats.org/officeDocument/2006/relationships/hyperlink" Target="https://precisionmedicine.ucsf.edu/content/clinical-discovery" TargetMode="External"/><Relationship Id="rId9" Type="http://schemas.openxmlformats.org/officeDocument/2006/relationships/hyperlink" Target="https://precisionmedicine.ucsf.edu/content/knowledge-network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Findings from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3"/>
              </a:rPr>
              <a:t>basic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4"/>
              </a:rPr>
              <a:t>clinical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5"/>
              </a:rPr>
              <a:t>social/behavioral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research, data from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6"/>
              </a:rPr>
              <a:t>digital health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, '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7"/>
              </a:rPr>
              <a:t>omic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7"/>
              </a:rPr>
              <a:t> technologies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8"/>
              </a:rPr>
              <a:t>computational health sciences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 and ethical and legal guidelines are integrated into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9"/>
              </a:rPr>
              <a:t>knowledge network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, creating a sort of "Google maps for health," which informs both science and care for individuals and populations.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753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D50BE3-7B63-4F74-A846-78120FB61B9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66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D50BE3-7B63-4F74-A846-78120FB61B9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58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726D20-2F1F-42EE-B2F5-EEE055E6DD0D}" type="slidenum">
              <a:rPr lang="de-DE"/>
              <a:pPr/>
              <a:t>12</a:t>
            </a:fld>
            <a:endParaRPr lang="de-DE"/>
          </a:p>
        </p:txBody>
      </p:sp>
      <p:sp>
        <p:nvSpPr>
          <p:cNvPr id="1011714" name="Rectangle 3"/>
          <p:cNvSpPr txBox="1">
            <a:spLocks noGrp="1" noChangeArrowheads="1"/>
          </p:cNvSpPr>
          <p:nvPr/>
        </p:nvSpPr>
        <p:spPr bwMode="auto">
          <a:xfrm>
            <a:off x="3886200" y="0"/>
            <a:ext cx="2971800" cy="45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730" tIns="44865" rIns="89730" bIns="44865"/>
          <a:lstStyle/>
          <a:p>
            <a:pPr algn="r"/>
            <a:fld id="{6896F521-3BA6-42CC-B57D-F56765A36602}" type="datetime8">
              <a:rPr lang="en-US" sz="1200">
                <a:ea typeface="MS PGothic" pitchFamily="34" charset="-128"/>
              </a:rPr>
              <a:pPr algn="r"/>
              <a:t>8/12/2019 2:35 PM</a:t>
            </a:fld>
            <a:endParaRPr lang="en-US" sz="1200">
              <a:ea typeface="MS PGothic" pitchFamily="34" charset="-128"/>
            </a:endParaRPr>
          </a:p>
        </p:txBody>
      </p:sp>
      <p:sp>
        <p:nvSpPr>
          <p:cNvPr id="1011715" name="Rectangle 6"/>
          <p:cNvSpPr txBox="1">
            <a:spLocks noGrp="1" noChangeArrowheads="1"/>
          </p:cNvSpPr>
          <p:nvPr/>
        </p:nvSpPr>
        <p:spPr bwMode="auto">
          <a:xfrm>
            <a:off x="0" y="8686490"/>
            <a:ext cx="2971800" cy="45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730" tIns="44865" rIns="89730" bIns="44865" anchor="b"/>
          <a:lstStyle/>
          <a:p>
            <a:r>
              <a:rPr lang="en-US" sz="1200">
                <a:ea typeface="MS PGothic" pitchFamily="34" charset="-128"/>
              </a:rPr>
              <a:t>Open_Sellers_V01.ppt</a:t>
            </a:r>
          </a:p>
        </p:txBody>
      </p:sp>
      <p:sp>
        <p:nvSpPr>
          <p:cNvPr id="1011716" name="Rectangle 7"/>
          <p:cNvSpPr txBox="1">
            <a:spLocks noGrp="1" noChangeArrowheads="1"/>
          </p:cNvSpPr>
          <p:nvPr/>
        </p:nvSpPr>
        <p:spPr bwMode="auto">
          <a:xfrm>
            <a:off x="3886200" y="8686490"/>
            <a:ext cx="2971800" cy="45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730" tIns="44865" rIns="89730" bIns="44865" anchor="b"/>
          <a:lstStyle/>
          <a:p>
            <a:pPr algn="r"/>
            <a:fld id="{EF21F17E-12DF-4EB6-BC3A-B03D6D28F95D}" type="slidenum">
              <a:rPr lang="en-US" sz="1200">
                <a:ea typeface="MS PGothic" pitchFamily="34" charset="-128"/>
              </a:rPr>
              <a:pPr algn="r"/>
              <a:t>12</a:t>
            </a:fld>
            <a:endParaRPr lang="en-US" sz="1200">
              <a:ea typeface="MS PGothic" pitchFamily="34" charset="-128"/>
            </a:endParaRPr>
          </a:p>
        </p:txBody>
      </p:sp>
      <p:sp>
        <p:nvSpPr>
          <p:cNvPr id="10117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117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3707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4F81BD"/>
              </a:buClr>
            </a:pPr>
            <a:fld id="{065B32DA-54DF-462C-82E0-605E18F21FFA}" type="slidenum">
              <a:rPr lang="de-DE">
                <a:solidFill>
                  <a:prstClr val="white"/>
                </a:solidFill>
              </a:rPr>
              <a:pPr>
                <a:buClr>
                  <a:srgbClr val="4F81BD"/>
                </a:buClr>
              </a:pPr>
              <a:t>13</a:t>
            </a:fld>
            <a:endParaRPr lang="de-DE">
              <a:solidFill>
                <a:prstClr val="white"/>
              </a:solidFill>
            </a:endParaRPr>
          </a:p>
        </p:txBody>
      </p:sp>
      <p:sp>
        <p:nvSpPr>
          <p:cNvPr id="347138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800" cy="45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/>
          <a:lstStyle/>
          <a:p>
            <a:pPr defTabSz="914437" eaLnBrk="0" hangingPunct="0">
              <a:buClr>
                <a:srgbClr val="4F81BD"/>
              </a:buClr>
            </a:pPr>
            <a:r>
              <a:rPr lang="en-US" sz="1200">
                <a:solidFill>
                  <a:prstClr val="black"/>
                </a:solidFill>
                <a:ea typeface="MS PGothic" pitchFamily="34" charset="-128"/>
              </a:rPr>
              <a:t>Open_Epstein_v14</a:t>
            </a:r>
          </a:p>
        </p:txBody>
      </p:sp>
      <p:sp>
        <p:nvSpPr>
          <p:cNvPr id="347139" name="Rectangle 3"/>
          <p:cNvSpPr txBox="1">
            <a:spLocks noGrp="1" noChangeArrowheads="1"/>
          </p:cNvSpPr>
          <p:nvPr/>
        </p:nvSpPr>
        <p:spPr bwMode="auto">
          <a:xfrm>
            <a:off x="3886200" y="0"/>
            <a:ext cx="2971800" cy="45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/>
          <a:lstStyle/>
          <a:p>
            <a:pPr algn="r" defTabSz="914437" eaLnBrk="0" hangingPunct="0">
              <a:buClr>
                <a:srgbClr val="4F81BD"/>
              </a:buClr>
            </a:pPr>
            <a:fld id="{BE1F714B-9F2E-4064-AEF9-98E70D30EE9C}" type="datetime1">
              <a:rPr lang="en-US" sz="1200">
                <a:solidFill>
                  <a:prstClr val="black"/>
                </a:solidFill>
                <a:ea typeface="MS PGothic" pitchFamily="34" charset="-128"/>
              </a:rPr>
              <a:pPr algn="r" defTabSz="914437" eaLnBrk="0" hangingPunct="0">
                <a:buClr>
                  <a:srgbClr val="4F81BD"/>
                </a:buClr>
              </a:pPr>
              <a:t>8/12/2019</a:t>
            </a:fld>
            <a:endParaRPr lang="en-US" sz="120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347140" name="Rectangle 7"/>
          <p:cNvSpPr txBox="1">
            <a:spLocks noGrp="1" noChangeArrowheads="1"/>
          </p:cNvSpPr>
          <p:nvPr/>
        </p:nvSpPr>
        <p:spPr bwMode="auto">
          <a:xfrm>
            <a:off x="3886200" y="8686490"/>
            <a:ext cx="2971800" cy="45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6" rIns="91430" bIns="45716" anchor="b"/>
          <a:lstStyle/>
          <a:p>
            <a:pPr algn="r" defTabSz="914437" eaLnBrk="0" hangingPunct="0">
              <a:buClr>
                <a:srgbClr val="4F81BD"/>
              </a:buClr>
            </a:pPr>
            <a:fld id="{4DC1234F-3ED3-45A6-BA21-BBCD4392E287}" type="slidenum">
              <a:rPr lang="en-US" sz="1200">
                <a:solidFill>
                  <a:prstClr val="black"/>
                </a:solidFill>
                <a:ea typeface="MS PGothic" pitchFamily="34" charset="-128"/>
              </a:rPr>
              <a:pPr algn="r" defTabSz="914437" eaLnBrk="0" hangingPunct="0">
                <a:buClr>
                  <a:srgbClr val="4F81BD"/>
                </a:buClr>
              </a:pPr>
              <a:t>13</a:t>
            </a:fld>
            <a:endParaRPr lang="en-US" sz="120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3471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4026"/>
            <a:ext cx="5029200" cy="4114488"/>
          </a:xfrm>
          <a:noFill/>
        </p:spPr>
        <p:txBody>
          <a:bodyPr lIns="91430" tIns="45716" rIns="91430" bIns="45716"/>
          <a:lstStyle/>
          <a:p>
            <a:endParaRPr lang="en-US" sz="800" baseline="30000" dirty="0"/>
          </a:p>
        </p:txBody>
      </p:sp>
    </p:spTree>
    <p:extLst>
      <p:ext uri="{BB962C8B-B14F-4D97-AF65-F5344CB8AC3E}">
        <p14:creationId xmlns:p14="http://schemas.microsoft.com/office/powerpoint/2010/main" val="1385077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D50BE3-7B63-4F74-A846-78120FB61B9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18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dirty="0" smtClean="0"/>
              <a:t>Tumor cell death releases DNA into circulation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dirty="0" smtClean="0"/>
              <a:t>Cell free DNA comprised of both tumor and normal material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dirty="0" smtClean="0"/>
              <a:t>Somatic events may be used to identify tumor-derived cfDNA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D50BE3-7B63-4F74-A846-78120FB61B9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35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1200" dirty="0" smtClean="0"/>
              <a:t>&gt;600 patients from 18 tumors types</a:t>
            </a:r>
          </a:p>
          <a:p>
            <a:pPr>
              <a:spcBef>
                <a:spcPts val="600"/>
              </a:spcBef>
            </a:pPr>
            <a:r>
              <a:rPr lang="en-US" sz="1200" dirty="0" smtClean="0"/>
              <a:t>Detected in &gt;75% with advanced pancreatic, ovarian, colorectal, bladder, </a:t>
            </a:r>
            <a:r>
              <a:rPr lang="en-US" sz="1200" dirty="0" err="1" smtClean="0"/>
              <a:t>gastroesophageal</a:t>
            </a:r>
            <a:r>
              <a:rPr lang="en-US" sz="1200" dirty="0" smtClean="0"/>
              <a:t>, breast, melanoma, hepatocellular, head and neck</a:t>
            </a:r>
          </a:p>
          <a:p>
            <a:pPr>
              <a:spcBef>
                <a:spcPts val="600"/>
              </a:spcBef>
            </a:pPr>
            <a:r>
              <a:rPr lang="en-US" sz="1200" dirty="0" smtClean="0"/>
              <a:t>Detected in 10-40% of primary brain, renal, prostate, or thyroid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D50BE3-7B63-4F74-A846-78120FB61B9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7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sz="1200" dirty="0" smtClean="0"/>
              <a:t>Understand how tumor genomes are represented in cfDNA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sz="1200" dirty="0" smtClean="0"/>
              <a:t>Elucidate heterogeneity and mechanisms of resistance</a:t>
            </a:r>
          </a:p>
          <a:p>
            <a:pPr lvl="0">
              <a:lnSpc>
                <a:spcPct val="100000"/>
              </a:lnSpc>
              <a:spcBef>
                <a:spcPts val="600"/>
              </a:spcBef>
            </a:pPr>
            <a:r>
              <a:rPr lang="en-US" sz="1200" dirty="0" smtClean="0"/>
              <a:t>Clinical implications of cfDNA assessment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D50BE3-7B63-4F74-A846-78120FB61B9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616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Driver events identified in both plasma and tumor for 14/19 patients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D50BE3-7B63-4F74-A846-78120FB61B9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12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95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mtClean="0"/>
              <a:t>Concordance of variants with AF &lt; 0.40</a:t>
            </a: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D50BE3-7B63-4F74-A846-78120FB61B9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64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9" y="2"/>
            <a:ext cx="1508759" cy="6857995"/>
          </a:xfrm>
          <a:prstGeom prst="rect">
            <a:avLst/>
          </a:prstGeom>
        </p:spPr>
      </p:pic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685800" y="457200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5000"/>
              <a:buFont typeface="Arial" pitchFamily="34" charset="0"/>
              <a:buNone/>
              <a:tabLst>
                <a:tab pos="3998913" algn="r"/>
                <a:tab pos="8229600" algn="r"/>
              </a:tabLst>
              <a:defRPr sz="1200"/>
            </a:lvl1pPr>
          </a:lstStyle>
          <a:p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65960" y="4389120"/>
            <a:ext cx="6490654" cy="960120"/>
          </a:xfrm>
        </p:spPr>
        <p:txBody>
          <a:bodyPr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965958" y="5440680"/>
            <a:ext cx="4343400" cy="10972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914400"/>
            <a:ext cx="1965960" cy="777240"/>
          </a:xfrm>
          <a:solidFill>
            <a:schemeClr val="accent3"/>
          </a:solidFill>
        </p:spPr>
        <p:txBody>
          <a:bodyPr lIns="274320" tIns="91440" rIns="91440" bIns="91440" anchor="ctr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Business or Operating Unit/Franchise or Department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918972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-13716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918972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-13716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1148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08761"/>
            <a:ext cx="3794760" cy="452532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3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3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3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3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3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85800" y="1508761"/>
            <a:ext cx="3794760" cy="4023359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62609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9" y="2"/>
            <a:ext cx="1508759" cy="685799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965960" y="4389120"/>
            <a:ext cx="6490654" cy="960120"/>
          </a:xfrm>
        </p:spPr>
        <p:txBody>
          <a:bodyPr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965960" y="5440680"/>
            <a:ext cx="4343400" cy="10972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25" name="Straight Connector 24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Picture Placeholder 4"/>
          <p:cNvSpPr>
            <a:spLocks noGrp="1"/>
          </p:cNvSpPr>
          <p:nvPr>
            <p:ph type="pic" sz="quarter" idx="13" hasCustomPrompt="1"/>
          </p:nvPr>
        </p:nvSpPr>
        <p:spPr bwMode="hidden">
          <a:xfrm>
            <a:off x="685800" y="455613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1510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9" y="2"/>
            <a:ext cx="1508759" cy="685799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965960" y="2331720"/>
            <a:ext cx="6490654" cy="2286000"/>
          </a:xfrm>
        </p:spPr>
        <p:txBody>
          <a:bodyPr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965960" y="4709161"/>
            <a:ext cx="6490654" cy="132492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25" name="Straight Connector 24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623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425467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5200980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9" y="2"/>
            <a:ext cx="1508759" cy="685799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965959" y="4389120"/>
            <a:ext cx="6492241" cy="9601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dirty="0" smtClean="0"/>
              <a:t>Thank</a:t>
            </a:r>
            <a:r>
              <a:rPr lang="en-US" baseline="0" dirty="0" smtClean="0"/>
              <a:t> you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3" hasCustomPrompt="1"/>
          </p:nvPr>
        </p:nvSpPr>
        <p:spPr bwMode="hidden">
          <a:xfrm>
            <a:off x="685800" y="455613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14" name="Straight Connector 13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1867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9" y="2"/>
            <a:ext cx="1508759" cy="685799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965959" y="2331720"/>
            <a:ext cx="6492241" cy="228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dirty="0" smtClean="0"/>
              <a:t>Thank</a:t>
            </a:r>
            <a:r>
              <a:rPr lang="en-US" baseline="0" dirty="0" smtClean="0"/>
              <a:t> you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19" name="Straight Connector 18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63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viderColorBox"/>
          <p:cNvSpPr>
            <a:spLocks noChangeArrowheads="1"/>
          </p:cNvSpPr>
          <p:nvPr/>
        </p:nvSpPr>
        <p:spPr bwMode="auto">
          <a:xfrm>
            <a:off x="0" y="1128713"/>
            <a:ext cx="1497013" cy="2286000"/>
          </a:xfrm>
          <a:prstGeom prst="rect">
            <a:avLst/>
          </a:prstGeom>
          <a:solidFill>
            <a:srgbClr val="923222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noProof="0" dirty="0"/>
          </a:p>
        </p:txBody>
      </p:sp>
      <p:pic>
        <p:nvPicPr>
          <p:cNvPr id="6" name="Picture 8" descr="NVS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3463" y="5702300"/>
            <a:ext cx="22098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3299" name="Rectangle 3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1419225" y="4221163"/>
            <a:ext cx="7410450" cy="1429829"/>
          </a:xfrm>
        </p:spPr>
        <p:txBody>
          <a:bodyPr>
            <a:noAutofit/>
          </a:bodyPr>
          <a:lstStyle>
            <a:lvl1pPr marL="0" indent="0" eaLnBrk="0" hangingPunct="0">
              <a:lnSpc>
                <a:spcPct val="90000"/>
              </a:lnSpc>
              <a:spcBef>
                <a:spcPct val="40000"/>
              </a:spcBef>
              <a:buFont typeface="Wingdings" pitchFamily="2" charset="2"/>
              <a:buNone/>
              <a:defRPr sz="2000">
                <a:solidFill>
                  <a:schemeClr val="accent5"/>
                </a:solidFill>
              </a:defRPr>
            </a:lvl1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823300" name="Rectangle 4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1412875" y="3573463"/>
            <a:ext cx="7413625" cy="535531"/>
          </a:xfrm>
          <a:prstGeom prst="rect">
            <a:avLst/>
          </a:prstGeom>
        </p:spPr>
        <p:txBody>
          <a:bodyPr wrap="none" anchor="t">
            <a:noAutofit/>
          </a:bodyPr>
          <a:lstStyle>
            <a:lvl1pPr>
              <a:lnSpc>
                <a:spcPct val="90000"/>
              </a:lnSpc>
              <a:spcBef>
                <a:spcPct val="40000"/>
              </a:spcBef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pic>
        <p:nvPicPr>
          <p:cNvPr id="7" name="Logo" descr="NVS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1875" y="5703888"/>
            <a:ext cx="2209800" cy="774700"/>
          </a:xfrm>
          <a:prstGeom prst="rect">
            <a:avLst/>
          </a:prstGeom>
          <a:noFill/>
        </p:spPr>
      </p:pic>
      <p:pic>
        <p:nvPicPr>
          <p:cNvPr id="8" name="Logo" descr="NVS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1875" y="5703888"/>
            <a:ext cx="2209800" cy="774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5015611"/>
      </p:ext>
    </p:extLst>
  </p:cSld>
  <p:clrMapOvr>
    <a:masterClrMapping/>
  </p:clrMapOvr>
  <p:transition/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305999"/>
            <a:ext cx="8318530" cy="802800"/>
          </a:xfrm>
          <a:prstGeom prst="rect">
            <a:avLst/>
          </a:prstGeom>
        </p:spPr>
        <p:txBody>
          <a:bodyPr tIns="126000" anchor="t" anchorCtr="0"/>
          <a:lstStyle>
            <a:lvl1pPr>
              <a:lnSpc>
                <a:spcPct val="750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7248" y="6403150"/>
            <a:ext cx="6477000" cy="250825"/>
          </a:xfrm>
          <a:prstGeom prst="rect">
            <a:avLst/>
          </a:prstGeom>
        </p:spPr>
        <p:txBody>
          <a:bodyPr/>
          <a:lstStyle>
            <a:lvl1pPr>
              <a:defRPr sz="900" baseline="0">
                <a:solidFill>
                  <a:srgbClr val="7F7F7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8116" y="6403150"/>
            <a:ext cx="400035" cy="247031"/>
          </a:xfrm>
          <a:prstGeom prst="rect">
            <a:avLst/>
          </a:prstGeom>
        </p:spPr>
        <p:txBody>
          <a:bodyPr/>
          <a:lstStyle>
            <a:lvl1pPr>
              <a:defRPr sz="900" baseline="0">
                <a:solidFill>
                  <a:srgbClr val="7F7F7F"/>
                </a:solidFill>
              </a:defRPr>
            </a:lvl1pPr>
          </a:lstStyle>
          <a:p>
            <a:fld id="{E66AA3EA-0569-43EF-BBA3-83FDB109D582}" type="slidenum">
              <a:rPr lang="en-US" noProof="0" smtClean="0"/>
              <a:pPr/>
              <a:t>‹#›</a:t>
            </a:fld>
            <a:endParaRPr lang="en-US" noProof="0" dirty="0" smtClean="0"/>
          </a:p>
        </p:txBody>
      </p:sp>
      <p:sp>
        <p:nvSpPr>
          <p:cNvPr id="10" name="Textplatzhalter 9" descr="Subtitle" title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738554"/>
            <a:ext cx="8311392" cy="367571"/>
          </a:xfrm>
        </p:spPr>
        <p:txBody>
          <a:bodyPr anchor="b" anchorCtr="0">
            <a:noAutofit/>
          </a:bodyPr>
          <a:lstStyle>
            <a:lvl1pPr marL="0" indent="0">
              <a:lnSpc>
                <a:spcPct val="95000"/>
              </a:lnSpc>
              <a:buNone/>
              <a:defRPr sz="2000" b="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Subtitle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3875" y="1346200"/>
            <a:ext cx="8334405" cy="4940320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17410957"/>
      </p:ext>
    </p:extLst>
  </p:cSld>
  <p:clrMapOvr>
    <a:masterClrMapping/>
  </p:clrMapOvr>
  <p:transition/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983BEAA-42C0-294C-8F44-9F656A35AF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3359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9" y="2"/>
            <a:ext cx="1508759" cy="6857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65960" y="2331720"/>
            <a:ext cx="6490654" cy="2286000"/>
          </a:xfrm>
        </p:spPr>
        <p:txBody>
          <a:bodyPr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965960" y="4709161"/>
            <a:ext cx="6490654" cy="132492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914400"/>
            <a:ext cx="1965960" cy="777240"/>
          </a:xfrm>
          <a:solidFill>
            <a:schemeClr val="accent3"/>
          </a:solidFill>
        </p:spPr>
        <p:txBody>
          <a:bodyPr lIns="274320" tIns="91440" rIns="91440" bIns="91440" anchor="ctr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Business or Operating Unit/Franchise or Department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22" name="Straight Connector 21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18972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-13716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18972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-13716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1133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2438" indent="-452438">
              <a:buSzPct val="100000"/>
              <a:buFont typeface="+mj-lt"/>
              <a:buAutoNum type="arabicPeriod"/>
              <a:defRPr/>
            </a:lvl1pPr>
            <a:lvl2pPr marL="684213" indent="-231775">
              <a:defRPr/>
            </a:lvl2pPr>
            <a:lvl3pPr marL="914400" indent="-230188">
              <a:defRPr/>
            </a:lvl3pPr>
            <a:lvl4pPr marL="1146175" indent="-231775">
              <a:defRPr/>
            </a:lvl4pPr>
            <a:lvl5pPr marL="1368425" indent="-22225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6307594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7836720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46975734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6344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663440" y="1508761"/>
            <a:ext cx="3794760" cy="4023359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42810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777240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85800" y="2057400"/>
            <a:ext cx="777240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087700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66344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85800" y="2057400"/>
            <a:ext cx="379476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4663440" y="2057400"/>
            <a:ext cx="379476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4525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33756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98932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2" hasCustomPrompt="1"/>
          </p:nvPr>
        </p:nvSpPr>
        <p:spPr>
          <a:xfrm>
            <a:off x="68580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23" hasCustomPrompt="1"/>
          </p:nvPr>
        </p:nvSpPr>
        <p:spPr>
          <a:xfrm>
            <a:off x="333756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24" hasCustomPrompt="1"/>
          </p:nvPr>
        </p:nvSpPr>
        <p:spPr>
          <a:xfrm>
            <a:off x="598932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0729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08760"/>
            <a:ext cx="7772400" cy="4526280"/>
          </a:xfrm>
          <a:prstGeom prst="rect">
            <a:avLst/>
          </a:prstGeom>
        </p:spPr>
        <p:txBody>
          <a:bodyPr vert="horz" lIns="0" tIns="0" rIns="0" bIns="0" spcCol="18288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685800" y="6350635"/>
            <a:ext cx="594360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rgbClr val="0460A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accent1"/>
              </a:solidFill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12" name="Straight Connector 11"/>
            <p:cNvCxnSpPr/>
            <p:nvPr userDrawn="1"/>
          </p:nvCxnSpPr>
          <p:spPr>
            <a:xfrm flipV="1">
              <a:off x="685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6858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44805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44805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466344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466344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9189720" y="15087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189720" y="60350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137160" y="15087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-137160" y="60350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9189720" y="4572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-137160" y="4572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" y="6629400"/>
            <a:ext cx="228600" cy="2286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>
              <a:defRPr lang="en-US" sz="700" smtClean="0">
                <a:solidFill>
                  <a:srgbClr val="7F7F7F"/>
                </a:solidFill>
              </a:defRPr>
            </a:lvl1pPr>
          </a:lstStyle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dirty="0">
                <a:solidFill>
                  <a:srgbClr val="7F7F7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62" r:id="rId3"/>
    <p:sldLayoutId id="2147483650" r:id="rId4"/>
    <p:sldLayoutId id="214748365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3" r:id="rId12"/>
    <p:sldLayoutId id="2147483670" r:id="rId13"/>
    <p:sldLayoutId id="2147483671" r:id="rId14"/>
    <p:sldLayoutId id="2147483669" r:id="rId15"/>
    <p:sldLayoutId id="2147483668" r:id="rId16"/>
    <p:sldLayoutId id="2147483675" r:id="rId17"/>
    <p:sldLayoutId id="2147483676" r:id="rId18"/>
    <p:sldLayoutId id="2147483681" r:id="rId1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ClrTx/>
        <a:buSzPct val="120000"/>
        <a:buFont typeface="Arial" pitchFamily="34" charset="0"/>
        <a:buChar char="•"/>
        <a:tabLst>
          <a:tab pos="3998913" algn="r"/>
          <a:tab pos="8229600" algn="r"/>
        </a:tabLst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tags" Target="../tags/tag4.xml"/><Relationship Id="rId7" Type="http://schemas.openxmlformats.org/officeDocument/2006/relationships/image" Target="NULL"/><Relationship Id="rId12" Type="http://schemas.openxmlformats.org/officeDocument/2006/relationships/image" Target="../media/image1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tags" Target="../tags/tag5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5960" y="4389120"/>
            <a:ext cx="6490654" cy="792480"/>
          </a:xfrm>
        </p:spPr>
        <p:txBody>
          <a:bodyPr/>
          <a:lstStyle/>
          <a:p>
            <a:r>
              <a:rPr lang="en-US" sz="2800" dirty="0" smtClean="0"/>
              <a:t>Introduction to Biomarkers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958" y="5257800"/>
            <a:ext cx="7025642" cy="1188720"/>
          </a:xfrm>
        </p:spPr>
        <p:txBody>
          <a:bodyPr/>
          <a:lstStyle/>
          <a:p>
            <a:r>
              <a:rPr lang="en-US" dirty="0" smtClean="0"/>
              <a:t>Rebecca Leary</a:t>
            </a:r>
          </a:p>
          <a:p>
            <a:r>
              <a:rPr lang="en-US" dirty="0" smtClean="0"/>
              <a:t>Next Generation Diagnostics, Oncology Translational Research</a:t>
            </a:r>
          </a:p>
          <a:p>
            <a:r>
              <a:rPr lang="en-US" dirty="0" smtClean="0"/>
              <a:t>Oncology Research, Novartis Institutes for Biomedical Research</a:t>
            </a:r>
          </a:p>
          <a:p>
            <a:endParaRPr lang="en-US" dirty="0" smtClean="0"/>
          </a:p>
          <a:p>
            <a:r>
              <a:rPr lang="en-US" dirty="0" smtClean="0"/>
              <a:t>August 13, 2019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pPr lvl="0"/>
            <a:r>
              <a:rPr lang="en-US" sz="1600" dirty="0" smtClean="0"/>
              <a:t>NIBR Hackathon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882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Biomarker innovation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>
            <a:off x="4267200" y="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smtClean="0">
                <a:solidFill>
                  <a:schemeClr val="bg1">
                    <a:lumMod val="65000"/>
                  </a:schemeClr>
                </a:solidFill>
              </a:rPr>
              <a:t>The elements of precision medicine: precisionmedicine.ucsf.edu</a:t>
            </a:r>
            <a:endParaRPr 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098" name="Picture 2" descr="Precision Medicine Process Gra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93" y="929620"/>
            <a:ext cx="8200607" cy="58471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35555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5960" y="4617720"/>
            <a:ext cx="6797040" cy="640080"/>
          </a:xfrm>
        </p:spPr>
        <p:txBody>
          <a:bodyPr/>
          <a:lstStyle/>
          <a:p>
            <a:r>
              <a:rPr lang="en-US" sz="2800" dirty="0" smtClean="0"/>
              <a:t>Example: approaches for cancer targeted therapies</a:t>
            </a:r>
            <a:endParaRPr lang="en-US" sz="28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9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0"/>
          <p:cNvSpPr>
            <a:spLocks noGrp="1" noChangeArrowheads="1"/>
          </p:cNvSpPr>
          <p:nvPr>
            <p:ph type="title"/>
          </p:nvPr>
        </p:nvSpPr>
        <p:spPr>
          <a:xfrm>
            <a:off x="539750" y="101441"/>
            <a:ext cx="8318530" cy="802800"/>
          </a:xfrm>
          <a:prstGeom prst="rect">
            <a:avLst/>
          </a:prstGeom>
        </p:spPr>
        <p:txBody>
          <a:bodyPr lIns="45720" rIns="45720" anchor="ctr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Paradigm shift: targeted therapies</a:t>
            </a:r>
            <a:endParaRPr lang="en-US" dirty="0">
              <a:solidFill>
                <a:schemeClr val="tx1"/>
              </a:solidFill>
              <a:latin typeface=""/>
            </a:endParaRPr>
          </a:p>
        </p:txBody>
      </p:sp>
      <p:pic>
        <p:nvPicPr>
          <p:cNvPr id="1010692" name="Picture 3" descr="cml" hidden="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4011613" y="1409700"/>
            <a:ext cx="2628900" cy="175260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</p:pic>
      <p:grpSp>
        <p:nvGrpSpPr>
          <p:cNvPr id="2" name="Group 26" hidden="1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5692775" y="2646363"/>
            <a:ext cx="2628900" cy="2052637"/>
            <a:chOff x="3586" y="1667"/>
            <a:chExt cx="1656" cy="1293"/>
          </a:xfrm>
        </p:grpSpPr>
        <p:pic>
          <p:nvPicPr>
            <p:cNvPr id="1010696" name="Picture 11" hidden="1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6" y="1667"/>
              <a:ext cx="1656" cy="1293"/>
            </a:xfrm>
            <a:prstGeom prst="rect">
              <a:avLst/>
            </a:prstGeom>
            <a:noFill/>
            <a:ln w="9525" algn="ctr">
              <a:solidFill>
                <a:schemeClr val="folHlink"/>
              </a:solidFill>
              <a:miter lim="800000"/>
              <a:headEnd/>
              <a:tailEnd/>
            </a:ln>
          </p:spPr>
        </p:pic>
        <p:sp>
          <p:nvSpPr>
            <p:cNvPr id="1010697" name="Text Box 12" hidden="1"/>
            <p:cNvSpPr txBox="1">
              <a:spLocks noChangeArrowheads="1"/>
            </p:cNvSpPr>
            <p:nvPr/>
          </p:nvSpPr>
          <p:spPr bwMode="auto">
            <a:xfrm>
              <a:off x="3746" y="2103"/>
              <a:ext cx="740" cy="4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>
                  <a:solidFill>
                    <a:schemeClr val="bg2"/>
                  </a:solidFill>
                  <a:ea typeface="MS PGothic" pitchFamily="34" charset="-128"/>
                </a:rPr>
                <a:t>BCR-ABL</a:t>
              </a:r>
            </a:p>
            <a:p>
              <a:pPr algn="ctr" eaLnBrk="1" hangingPunct="1"/>
              <a:r>
                <a:rPr lang="en-US">
                  <a:solidFill>
                    <a:schemeClr val="bg2"/>
                  </a:solidFill>
                  <a:ea typeface="MS PGothic" pitchFamily="34" charset="-128"/>
                </a:rPr>
                <a:t>t(9:22)</a:t>
              </a:r>
            </a:p>
          </p:txBody>
        </p:sp>
      </p:grpSp>
      <p:pic>
        <p:nvPicPr>
          <p:cNvPr id="1010698" name="Picture 16" descr="Imatinib in orange" hidden="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8750" y="4244975"/>
            <a:ext cx="2628900" cy="2281238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</p:pic>
      <p:pic>
        <p:nvPicPr>
          <p:cNvPr id="1010699" name="Picture 18" descr="CML response" hidden="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5575" y="4229100"/>
            <a:ext cx="2628900" cy="2290763"/>
          </a:xfrm>
          <a:prstGeom prst="rect">
            <a:avLst/>
          </a:prstGeom>
          <a:noFill/>
          <a:ln w="12700">
            <a:solidFill>
              <a:schemeClr val="folHlink"/>
            </a:solidFill>
            <a:miter lim="800000"/>
            <a:headEnd/>
            <a:tailEnd/>
          </a:ln>
        </p:spPr>
      </p:pic>
      <p:sp>
        <p:nvSpPr>
          <p:cNvPr id="1010700" name="Text Box 21"/>
          <p:cNvSpPr txBox="1">
            <a:spLocks noChangeArrowheads="1"/>
          </p:cNvSpPr>
          <p:nvPr/>
        </p:nvSpPr>
        <p:spPr bwMode="auto">
          <a:xfrm>
            <a:off x="1052624" y="1557377"/>
            <a:ext cx="1296599" cy="46166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 b="0" dirty="0">
                <a:ea typeface="MS PGothic" pitchFamily="34" charset="-128"/>
                <a:cs typeface="Arial" pitchFamily="34" charset="0"/>
              </a:rPr>
              <a:t>Disease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85184" y="914400"/>
            <a:ext cx="2780656" cy="1965959"/>
          </a:xfrm>
          <a:prstGeom prst="rect">
            <a:avLst/>
          </a:prstGeom>
          <a:effectLst>
            <a:outerShdw blurRad="101600" dist="63500" dir="2700000">
              <a:srgbClr val="000000">
                <a:alpha val="43000"/>
              </a:srgbClr>
            </a:outerShdw>
            <a:reflection stA="50000" endPos="37000" dist="12700" dir="5400000" sy="-100000" algn="bl" rotWithShape="0"/>
          </a:effectLst>
        </p:spPr>
      </p:pic>
      <p:sp>
        <p:nvSpPr>
          <p:cNvPr id="32" name="TextBox 15"/>
          <p:cNvSpPr txBox="1"/>
          <p:nvPr/>
        </p:nvSpPr>
        <p:spPr bwMode="auto">
          <a:xfrm>
            <a:off x="2614047" y="993280"/>
            <a:ext cx="823062" cy="46166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alpha val="75000"/>
              </a:schemeClr>
            </a:glo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dirty="0">
                <a:solidFill>
                  <a:srgbClr val="000000"/>
                </a:solidFill>
                <a:effectLst>
                  <a:glow rad="101600">
                    <a:schemeClr val="accent3">
                      <a:alpha val="75000"/>
                    </a:schemeClr>
                  </a:glow>
                </a:effectLst>
                <a:latin typeface="Arial" charset="0"/>
                <a:ea typeface="ＭＳ Ｐゴシック" pitchFamily="-112" charset="-128"/>
              </a:rPr>
              <a:t>CML</a:t>
            </a:r>
          </a:p>
        </p:txBody>
      </p:sp>
      <p:grpSp>
        <p:nvGrpSpPr>
          <p:cNvPr id="3" name="Group 35"/>
          <p:cNvGrpSpPr/>
          <p:nvPr/>
        </p:nvGrpSpPr>
        <p:grpSpPr>
          <a:xfrm>
            <a:off x="676019" y="2214271"/>
            <a:ext cx="6306950" cy="2070828"/>
            <a:chOff x="407112" y="2204112"/>
            <a:chExt cx="6306950" cy="2070828"/>
          </a:xfrm>
        </p:grpSpPr>
        <p:sp>
          <p:nvSpPr>
            <p:cNvPr id="40982" name="AutoShape 22"/>
            <p:cNvSpPr>
              <a:spLocks noChangeArrowheads="1"/>
            </p:cNvSpPr>
            <p:nvPr/>
          </p:nvSpPr>
          <p:spPr bwMode="auto">
            <a:xfrm>
              <a:off x="1127217" y="2204112"/>
              <a:ext cx="609600" cy="914400"/>
            </a:xfrm>
            <a:prstGeom prst="downArrow">
              <a:avLst>
                <a:gd name="adj1" fmla="val 50000"/>
                <a:gd name="adj2" fmla="val 37500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 sz="3200">
                <a:solidFill>
                  <a:schemeClr val="tx1"/>
                </a:solidFill>
                <a:ea typeface="MS PGothic" pitchFamily="34" charset="-128"/>
              </a:endParaRPr>
            </a:p>
          </p:txBody>
        </p:sp>
        <p:sp>
          <p:nvSpPr>
            <p:cNvPr id="41" name="Text Box 23"/>
            <p:cNvSpPr txBox="1">
              <a:spLocks noChangeArrowheads="1"/>
            </p:cNvSpPr>
            <p:nvPr/>
          </p:nvSpPr>
          <p:spPr bwMode="auto">
            <a:xfrm>
              <a:off x="407112" y="3105074"/>
              <a:ext cx="2049810" cy="46166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400" b="0" dirty="0">
                  <a:ea typeface="MS PGothic" pitchFamily="34" charset="-128"/>
                  <a:cs typeface="Arial" pitchFamily="34" charset="0"/>
                </a:rPr>
                <a:t>Pathogenesis</a:t>
              </a:r>
            </a:p>
          </p:txBody>
        </p:sp>
        <p:grpSp>
          <p:nvGrpSpPr>
            <p:cNvPr id="4" name="Group 33"/>
            <p:cNvGrpSpPr/>
            <p:nvPr/>
          </p:nvGrpSpPr>
          <p:grpSpPr>
            <a:xfrm>
              <a:off x="3437455" y="2286000"/>
              <a:ext cx="3276607" cy="1988940"/>
              <a:chOff x="3733800" y="2286000"/>
              <a:chExt cx="3276607" cy="1988940"/>
            </a:xfrm>
            <a:effectLst>
              <a:reflection stA="30000" endPos="30000" dist="12700" dir="5400000" sy="-100000" algn="bl" rotWithShape="0"/>
            </a:effectLst>
          </p:grpSpPr>
          <p:sp>
            <p:nvSpPr>
              <p:cNvPr id="46" name="Rectangle 45"/>
              <p:cNvSpPr/>
              <p:nvPr/>
            </p:nvSpPr>
            <p:spPr bwMode="auto">
              <a:xfrm>
                <a:off x="4216407" y="2286000"/>
                <a:ext cx="2794000" cy="197273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accent1"/>
                  </a:buClr>
                  <a:buSzPct val="110000"/>
                  <a:buFont typeface="Wingdings" pitchFamily="2" charset="2"/>
                  <a:buNone/>
                  <a:tabLst/>
                </a:pPr>
                <a:endPara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</a:endParaRPr>
              </a:p>
            </p:txBody>
          </p:sp>
          <p:pic>
            <p:nvPicPr>
              <p:cNvPr id="45" name="Picture 44" descr="Bcr-abl chromosome v3.png"/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494865" y="2709334"/>
                <a:ext cx="287868" cy="1083733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4216400" y="2540004"/>
                <a:ext cx="6236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 err="1" smtClean="0"/>
                  <a:t>Chr</a:t>
                </a:r>
                <a:r>
                  <a:rPr lang="en-US" sz="1400" b="0" dirty="0" smtClean="0"/>
                  <a:t> 9</a:t>
                </a:r>
                <a:endParaRPr lang="en-US" sz="1400" b="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266267" y="2540004"/>
                <a:ext cx="7235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 err="1" smtClean="0"/>
                  <a:t>Chr</a:t>
                </a:r>
                <a:r>
                  <a:rPr lang="en-US" sz="1400" b="0" dirty="0" smtClean="0"/>
                  <a:t> 22</a:t>
                </a:r>
                <a:endParaRPr lang="en-US" sz="1400" b="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045200" y="2531537"/>
                <a:ext cx="5839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 smtClean="0"/>
                  <a:t>t9:22</a:t>
                </a:r>
                <a:endParaRPr lang="en-US" sz="1400" b="0" dirty="0"/>
              </a:p>
            </p:txBody>
          </p:sp>
          <p:pic>
            <p:nvPicPr>
              <p:cNvPr id="26" name="Picture 25" descr="Bcr-abl chromosome v3.png"/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307958" y="2293040"/>
                <a:ext cx="855132" cy="1981900"/>
              </a:xfrm>
              <a:prstGeom prst="rect">
                <a:avLst/>
              </a:prstGeom>
            </p:spPr>
          </p:pic>
          <p:pic>
            <p:nvPicPr>
              <p:cNvPr id="27" name="Picture 26" descr="Bcr-abl chromosome v3.png"/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163736" y="2887134"/>
                <a:ext cx="440266" cy="838200"/>
              </a:xfrm>
              <a:prstGeom prst="rect">
                <a:avLst/>
              </a:prstGeom>
            </p:spPr>
          </p:pic>
          <p:sp>
            <p:nvSpPr>
              <p:cNvPr id="29" name="Arc 28"/>
              <p:cNvSpPr/>
              <p:nvPr/>
            </p:nvSpPr>
            <p:spPr bwMode="auto">
              <a:xfrm flipV="1">
                <a:off x="5096959" y="3056467"/>
                <a:ext cx="1337707" cy="931324"/>
              </a:xfrm>
              <a:prstGeom prst="arc">
                <a:avLst>
                  <a:gd name="adj1" fmla="val 2451793"/>
                  <a:gd name="adj2" fmla="val 4925563"/>
                </a:avLst>
              </a:prstGeom>
              <a:noFill/>
              <a:ln w="38100" cap="flat" cmpd="sng" algn="ctr">
                <a:solidFill>
                  <a:schemeClr val="tx2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accent1"/>
                  </a:buClr>
                  <a:buSzPct val="110000"/>
                  <a:buFont typeface="Wingdings" pitchFamily="2" charset="2"/>
                  <a:buNone/>
                  <a:tabLst/>
                </a:pPr>
                <a:endParaRPr kumimoji="0" lang="en-US" sz="1100" b="1" i="0" u="none" strike="noStrike" cap="none" normalizeH="0" baseline="0" smtClean="0">
                  <a:ln>
                    <a:noFill/>
                  </a:ln>
                  <a:effectLst/>
                  <a:latin typeface="Arial" pitchFamily="34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511797" y="3962405"/>
                <a:ext cx="14851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 smtClean="0"/>
                  <a:t>BCR-ABL fusion</a:t>
                </a:r>
                <a:endParaRPr lang="en-US" sz="1400" b="0" dirty="0"/>
              </a:p>
            </p:txBody>
          </p:sp>
          <p:sp>
            <p:nvSpPr>
              <p:cNvPr id="28" name="Arc 27"/>
              <p:cNvSpPr/>
              <p:nvPr/>
            </p:nvSpPr>
            <p:spPr bwMode="auto">
              <a:xfrm>
                <a:off x="3733800" y="3090332"/>
                <a:ext cx="2607733" cy="905934"/>
              </a:xfrm>
              <a:prstGeom prst="arc">
                <a:avLst>
                  <a:gd name="adj1" fmla="val 161026"/>
                  <a:gd name="adj2" fmla="val 4925563"/>
                </a:avLst>
              </a:prstGeom>
              <a:noFill/>
              <a:ln w="38100" cap="flat" cmpd="sng" algn="ctr">
                <a:solidFill>
                  <a:schemeClr val="tx2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0000" tIns="46800" rIns="90000" bIns="468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75000"/>
                  </a:spcBef>
                  <a:spcAft>
                    <a:spcPct val="0"/>
                  </a:spcAft>
                  <a:buClr>
                    <a:schemeClr val="accent1"/>
                  </a:buClr>
                  <a:buSzPct val="110000"/>
                  <a:buFont typeface="Wingdings" pitchFamily="2" charset="2"/>
                  <a:buNone/>
                  <a:tabLst/>
                </a:pPr>
                <a:endParaRPr kumimoji="0" lang="en-US" sz="1100" b="1" i="0" u="none" strike="noStrike" cap="none" normalizeH="0" baseline="0" smtClean="0">
                  <a:ln>
                    <a:noFill/>
                  </a:ln>
                  <a:effectLst/>
                  <a:latin typeface="Arial" pitchFamily="34" charset="0"/>
                </a:endParaRPr>
              </a:p>
            </p:txBody>
          </p:sp>
        </p:grpSp>
      </p:grpSp>
      <p:grpSp>
        <p:nvGrpSpPr>
          <p:cNvPr id="5" name="Group 42"/>
          <p:cNvGrpSpPr/>
          <p:nvPr/>
        </p:nvGrpSpPr>
        <p:grpSpPr>
          <a:xfrm>
            <a:off x="607866" y="3763671"/>
            <a:ext cx="8307534" cy="2384820"/>
            <a:chOff x="338959" y="3753512"/>
            <a:chExt cx="8307534" cy="2384820"/>
          </a:xfrm>
        </p:grpSpPr>
        <p:sp>
          <p:nvSpPr>
            <p:cNvPr id="37" name="Text Box 25"/>
            <p:cNvSpPr txBox="1">
              <a:spLocks noChangeArrowheads="1"/>
            </p:cNvSpPr>
            <p:nvPr/>
          </p:nvSpPr>
          <p:spPr bwMode="auto">
            <a:xfrm>
              <a:off x="338959" y="4772447"/>
              <a:ext cx="2186115" cy="83099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400" b="0" dirty="0">
                  <a:ea typeface="MS PGothic" pitchFamily="34" charset="-128"/>
                  <a:cs typeface="Arial" pitchFamily="34" charset="0"/>
                </a:rPr>
                <a:t>Target-based</a:t>
              </a:r>
              <a:br>
                <a:rPr lang="en-US" sz="2400" b="0" dirty="0">
                  <a:ea typeface="MS PGothic" pitchFamily="34" charset="-128"/>
                  <a:cs typeface="Arial" pitchFamily="34" charset="0"/>
                </a:rPr>
              </a:br>
              <a:r>
                <a:rPr lang="en-US" sz="2400" b="0" dirty="0">
                  <a:ea typeface="MS PGothic" pitchFamily="34" charset="-128"/>
                  <a:cs typeface="Arial" pitchFamily="34" charset="0"/>
                </a:rPr>
                <a:t>drug discovery</a:t>
              </a:r>
            </a:p>
          </p:txBody>
        </p:sp>
        <p:sp>
          <p:nvSpPr>
            <p:cNvPr id="42" name="AutoShape 22"/>
            <p:cNvSpPr>
              <a:spLocks noChangeArrowheads="1"/>
            </p:cNvSpPr>
            <p:nvPr/>
          </p:nvSpPr>
          <p:spPr bwMode="auto">
            <a:xfrm>
              <a:off x="1127217" y="3753512"/>
              <a:ext cx="609600" cy="914400"/>
            </a:xfrm>
            <a:prstGeom prst="downArrow">
              <a:avLst>
                <a:gd name="adj1" fmla="val 50000"/>
                <a:gd name="adj2" fmla="val 37500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 sz="3200">
                <a:solidFill>
                  <a:schemeClr val="tx1"/>
                </a:solidFill>
                <a:ea typeface="MS PGothic" pitchFamily="34" charset="-128"/>
              </a:endParaRPr>
            </a:p>
          </p:txBody>
        </p:sp>
        <p:grpSp>
          <p:nvGrpSpPr>
            <p:cNvPr id="6" name="Group 34"/>
            <p:cNvGrpSpPr/>
            <p:nvPr/>
          </p:nvGrpSpPr>
          <p:grpSpPr>
            <a:xfrm>
              <a:off x="5740409" y="4067268"/>
              <a:ext cx="2906084" cy="2071064"/>
              <a:chOff x="5198534" y="4786936"/>
              <a:chExt cx="2906084" cy="2071064"/>
            </a:xfrm>
            <a:effectLst>
              <a:reflection stA="50000" endPos="28000" dist="12700" dir="5400000" sy="-100000" algn="bl" rotWithShape="0"/>
            </a:effectLst>
          </p:grpSpPr>
          <p:pic>
            <p:nvPicPr>
              <p:cNvPr id="39" name="Picture 38" descr="Imatinib ABL gray with white.png"/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98534" y="4786936"/>
                <a:ext cx="2906084" cy="2071064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5248363" y="4871551"/>
                <a:ext cx="1082723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 b="0" dirty="0" err="1" smtClean="0">
                    <a:effectLst>
                      <a:glow rad="63500">
                        <a:schemeClr val="accent3">
                          <a:alpha val="75000"/>
                        </a:schemeClr>
                      </a:glow>
                    </a:effectLst>
                    <a:latin typeface="Arial" charset="0"/>
                    <a:ea typeface="ＭＳ Ｐゴシック" pitchFamily="-112" charset="-128"/>
                  </a:rPr>
                  <a:t>Imatinib</a:t>
                </a:r>
                <a:endParaRPr lang="en-US" sz="2000" b="0" dirty="0">
                  <a:effectLst>
                    <a:glow rad="63500">
                      <a:schemeClr val="accent3">
                        <a:alpha val="75000"/>
                      </a:schemeClr>
                    </a:glow>
                  </a:effectLst>
                  <a:latin typeface="Arial" charset="0"/>
                  <a:ea typeface="ＭＳ Ｐゴシック" pitchFamily="-112" charset="-128"/>
                </a:endParaRPr>
              </a:p>
            </p:txBody>
          </p: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noProof="0" smtClean="0"/>
              <a:pPr/>
              <a:t>12</a:t>
            </a:fld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783323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744098" y="6126778"/>
            <a:ext cx="1552302" cy="582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682262" y="1100664"/>
            <a:ext cx="7645400" cy="5528736"/>
          </a:xfrm>
          <a:prstGeom prst="rect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FCAF17"/>
              </a:buClr>
            </a:pPr>
            <a:endParaRPr lang="en-US" dirty="0" smtClean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45090" name="Rectangle 25"/>
          <p:cNvSpPr>
            <a:spLocks noGrp="1" noChangeArrowheads="1"/>
          </p:cNvSpPr>
          <p:nvPr>
            <p:ph type="title" idx="4294967295"/>
          </p:nvPr>
        </p:nvSpPr>
        <p:spPr>
          <a:xfrm>
            <a:off x="584200" y="177800"/>
            <a:ext cx="8847138" cy="781050"/>
          </a:xfrm>
          <a:prstGeom prst="rect">
            <a:avLst/>
          </a:prstGeom>
        </p:spPr>
        <p:txBody>
          <a:bodyPr lIns="45720" rIns="45720" anchor="ctr">
            <a:normAutofit/>
          </a:bodyPr>
          <a:lstStyle/>
          <a:p>
            <a:pPr eaLnBrk="1" hangingPunct="1">
              <a:lnSpc>
                <a:spcPct val="85000"/>
              </a:lnSpc>
            </a:pPr>
            <a:r>
              <a:rPr lang="en-US" dirty="0"/>
              <a:t>The genetic paradigm validated: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000" i="1" dirty="0" smtClean="0">
                <a:solidFill>
                  <a:schemeClr val="tx1"/>
                </a:solidFill>
                <a:latin typeface="+mn-lt"/>
              </a:rPr>
              <a:t>Dramatic reduction in the mortality from CML since 2001</a:t>
            </a:r>
            <a:endParaRPr lang="en-US" sz="2000" i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743700" y="6560996"/>
            <a:ext cx="4572000" cy="2970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FCAF17"/>
              </a:buClr>
            </a:pPr>
            <a:r>
              <a:rPr lang="en-US" sz="1400" i="1" dirty="0" smtClean="0">
                <a:solidFill>
                  <a:srgbClr val="FFFFFF"/>
                </a:solidFill>
              </a:rPr>
              <a:t>Ca Journal Statistics</a:t>
            </a:r>
            <a:endParaRPr lang="en-US" sz="1400" i="1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218493" y="3519043"/>
            <a:ext cx="2056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FCAF17"/>
              </a:buClr>
            </a:pPr>
            <a:r>
              <a:rPr lang="en-US" sz="2000" dirty="0" smtClean="0">
                <a:solidFill>
                  <a:srgbClr val="000000"/>
                </a:solidFill>
              </a:rPr>
              <a:t>CML cases (US)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942896" y="6197599"/>
            <a:ext cx="321734" cy="296333"/>
          </a:xfrm>
          <a:prstGeom prst="rect">
            <a:avLst/>
          </a:prstGeom>
          <a:solidFill>
            <a:srgbClr val="4283C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FCAF17"/>
              </a:buClr>
            </a:pPr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983328" y="6189132"/>
            <a:ext cx="321734" cy="296333"/>
          </a:xfrm>
          <a:prstGeom prst="rect">
            <a:avLst/>
          </a:prstGeom>
          <a:solidFill>
            <a:srgbClr val="D5464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FCAF17"/>
              </a:buClr>
            </a:pPr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50195" y="6135245"/>
            <a:ext cx="1282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FCAF17"/>
              </a:buClr>
            </a:pPr>
            <a:r>
              <a:rPr lang="en-US" sz="2000" b="0" dirty="0" smtClean="0">
                <a:solidFill>
                  <a:srgbClr val="000000"/>
                </a:solidFill>
              </a:rPr>
              <a:t>Incidence</a:t>
            </a:r>
            <a:endParaRPr lang="en-US" sz="2000" b="0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90623" y="6126778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FCAF17"/>
              </a:buClr>
            </a:pPr>
            <a:r>
              <a:rPr lang="en-US" sz="2000" b="0" dirty="0" smtClean="0">
                <a:solidFill>
                  <a:srgbClr val="000000"/>
                </a:solidFill>
              </a:rPr>
              <a:t>Mortality</a:t>
            </a:r>
            <a:endParaRPr lang="en-US" sz="2000" b="0" dirty="0">
              <a:solidFill>
                <a:srgbClr val="000000"/>
              </a:solidFill>
            </a:endParaRPr>
          </a:p>
        </p:txBody>
      </p:sp>
      <p:graphicFrame>
        <p:nvGraphicFramePr>
          <p:cNvPr id="18" name="Chart 17"/>
          <p:cNvGraphicFramePr>
            <a:graphicFrameLocks/>
          </p:cNvGraphicFramePr>
          <p:nvPr>
            <p:extLst/>
          </p:nvPr>
        </p:nvGraphicFramePr>
        <p:xfrm>
          <a:off x="860062" y="1231900"/>
          <a:ext cx="70485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2352110" y="1039086"/>
            <a:ext cx="1236236" cy="4001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Clr>
                <a:srgbClr val="FCAF17"/>
              </a:buClr>
            </a:pPr>
            <a:r>
              <a:rPr lang="en-US" sz="2000" b="1" dirty="0" err="1" smtClean="0">
                <a:solidFill>
                  <a:srgbClr val="000000"/>
                </a:solidFill>
                <a:latin typeface="Arial"/>
              </a:rPr>
              <a:t>Imatinib</a:t>
            </a:r>
            <a:r>
              <a:rPr lang="en-US" sz="2000" b="1" dirty="0" smtClean="0">
                <a:solidFill>
                  <a:srgbClr val="000000"/>
                </a:solidFill>
                <a:latin typeface="Arial"/>
              </a:rPr>
              <a:t> </a:t>
            </a:r>
            <a:endParaRPr lang="en-US" sz="20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54382" y="5352024"/>
            <a:ext cx="482824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buClr>
                <a:srgbClr val="FCAF17"/>
              </a:buClr>
            </a:pPr>
            <a:r>
              <a:rPr lang="en-US" sz="1200" b="1" dirty="0" smtClean="0">
                <a:solidFill>
                  <a:srgbClr val="000000"/>
                </a:solidFill>
                <a:latin typeface="Arial"/>
              </a:rPr>
              <a:t>440 </a:t>
            </a:r>
            <a:endParaRPr lang="en-US" sz="1200" b="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24326" y="5498039"/>
            <a:ext cx="439544" cy="2769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buClr>
                <a:srgbClr val="FCAF17"/>
              </a:buClr>
            </a:pPr>
            <a:r>
              <a:rPr lang="en-US" sz="1200" b="1" dirty="0" smtClean="0">
                <a:solidFill>
                  <a:srgbClr val="000000"/>
                </a:solidFill>
                <a:latin typeface="Arial"/>
              </a:rPr>
              <a:t>270</a:t>
            </a:r>
            <a:endParaRPr lang="en-US" sz="1200" b="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952772" y="1374921"/>
            <a:ext cx="0" cy="326879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09077" y="1040591"/>
            <a:ext cx="1208985" cy="4001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Clr>
                <a:srgbClr val="FCAF17"/>
              </a:buClr>
            </a:pPr>
            <a:r>
              <a:rPr lang="en-US" sz="2000" b="1" dirty="0" smtClean="0">
                <a:solidFill>
                  <a:srgbClr val="000000"/>
                </a:solidFill>
                <a:latin typeface="Arial"/>
              </a:rPr>
              <a:t>Nilotinib</a:t>
            </a:r>
            <a:endParaRPr lang="en-US" sz="2000" b="1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125115" y="1363881"/>
            <a:ext cx="0" cy="326879"/>
          </a:xfrm>
          <a:prstGeom prst="straightConnector1">
            <a:avLst/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0337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Everolimus</a:t>
            </a:r>
            <a:r>
              <a:rPr lang="en-US" dirty="0" smtClean="0">
                <a:solidFill>
                  <a:schemeClr val="tx1"/>
                </a:solidFill>
              </a:rPr>
              <a:t> in a bladder cancer patient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23875" y="990600"/>
            <a:ext cx="8334405" cy="494032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200" dirty="0" smtClean="0">
                <a:solidFill>
                  <a:schemeClr val="tx1"/>
                </a:solidFill>
              </a:rPr>
              <a:t>73 year old woman with metastatic bladder cancer</a:t>
            </a:r>
          </a:p>
          <a:p>
            <a:pPr>
              <a:spcBef>
                <a:spcPts val="600"/>
              </a:spcBef>
            </a:pPr>
            <a:r>
              <a:rPr lang="en-US" sz="2200" dirty="0" smtClean="0">
                <a:solidFill>
                  <a:schemeClr val="tx1"/>
                </a:solidFill>
              </a:rPr>
              <a:t>Achieved a complete response to </a:t>
            </a:r>
            <a:r>
              <a:rPr lang="en-US" sz="2200" dirty="0" err="1" smtClean="0">
                <a:solidFill>
                  <a:schemeClr val="tx1"/>
                </a:solidFill>
              </a:rPr>
              <a:t>everolimus</a:t>
            </a:r>
            <a:r>
              <a:rPr lang="en-US" sz="2200" dirty="0" smtClean="0">
                <a:solidFill>
                  <a:schemeClr val="tx1"/>
                </a:solidFill>
              </a:rPr>
              <a:t> (mTORC1 inhibitor) with no evidence of disease for &gt;20 months</a:t>
            </a:r>
          </a:p>
          <a:p>
            <a:pPr>
              <a:spcBef>
                <a:spcPts val="600"/>
              </a:spcBef>
            </a:pPr>
            <a:r>
              <a:rPr lang="en-US" sz="2200" dirty="0" smtClean="0">
                <a:solidFill>
                  <a:schemeClr val="tx1"/>
                </a:solidFill>
              </a:rPr>
              <a:t>This patient was one of only 2 / 45 patients who responded to the drug</a:t>
            </a:r>
          </a:p>
          <a:p>
            <a:pPr>
              <a:spcBef>
                <a:spcPts val="600"/>
              </a:spcBef>
            </a:pP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884" y="2889976"/>
            <a:ext cx="6096232" cy="26974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7540" y="5587424"/>
            <a:ext cx="21388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Why?</a:t>
            </a:r>
            <a:endParaRPr lang="en-US" sz="3200" b="1" dirty="0"/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4495598" y="11857"/>
            <a:ext cx="4612181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 algn="r"/>
            <a:r>
              <a:rPr lang="en-GB" sz="1200" dirty="0" err="1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Iyer</a:t>
            </a:r>
            <a:r>
              <a:rPr lang="en-GB" sz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et al. </a:t>
            </a:r>
            <a:r>
              <a:rPr lang="en-GB" sz="1200" i="1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Science</a:t>
            </a:r>
            <a:r>
              <a:rPr lang="en-GB" sz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2012</a:t>
            </a:r>
            <a:endParaRPr lang="en-GB" sz="1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895600" y="4086300"/>
            <a:ext cx="152400" cy="3581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048000" y="4139624"/>
            <a:ext cx="15240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38116" y="6403150"/>
            <a:ext cx="400035" cy="247031"/>
          </a:xfrm>
        </p:spPr>
        <p:txBody>
          <a:bodyPr/>
          <a:lstStyle/>
          <a:p>
            <a:fld id="{E66AA3EA-0569-43EF-BBA3-83FDB109D582}" type="slidenum">
              <a:rPr lang="en-US" noProof="0" smtClean="0"/>
              <a:pPr/>
              <a:t>14</a:t>
            </a:fld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34675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027"/>
            <a:ext cx="8229600" cy="505266"/>
          </a:xfrm>
        </p:spPr>
        <p:txBody>
          <a:bodyPr>
            <a:normAutofit/>
          </a:bodyPr>
          <a:lstStyle/>
          <a:p>
            <a:r>
              <a:rPr lang="en-US" dirty="0" smtClean="0"/>
              <a:t>Exceptional responder sequencing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7924800" cy="5169364"/>
          </a:xfrm>
        </p:spPr>
        <p:txBody>
          <a:bodyPr>
            <a:normAutofit/>
          </a:bodyPr>
          <a:lstStyle/>
          <a:p>
            <a:r>
              <a:rPr lang="en-US" sz="2200" dirty="0" smtClean="0"/>
              <a:t>Whole genome sequencing reveals </a:t>
            </a:r>
            <a:r>
              <a:rPr lang="en-US" sz="2200" dirty="0"/>
              <a:t>genetic basis for </a:t>
            </a:r>
            <a:r>
              <a:rPr lang="en-US" sz="2200" dirty="0" err="1" smtClean="0"/>
              <a:t>everolimus</a:t>
            </a:r>
            <a:r>
              <a:rPr lang="en-US" sz="2200" dirty="0" smtClean="0"/>
              <a:t> sensitivity: coding mutations in TSC1 and NF2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46"/>
          <a:stretch/>
        </p:blipFill>
        <p:spPr>
          <a:xfrm>
            <a:off x="533399" y="2057400"/>
            <a:ext cx="3822433" cy="411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455" y="2390122"/>
            <a:ext cx="4043146" cy="36130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1980958"/>
            <a:ext cx="524081" cy="43225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495598" y="11857"/>
            <a:ext cx="4612181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 algn="r"/>
            <a:r>
              <a:rPr lang="en-GB" sz="1200" dirty="0" err="1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Iyer</a:t>
            </a:r>
            <a:r>
              <a:rPr lang="en-GB" sz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et al. </a:t>
            </a:r>
            <a:r>
              <a:rPr lang="en-GB" sz="1200" i="1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Science</a:t>
            </a:r>
            <a:r>
              <a:rPr lang="en-GB" sz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2012</a:t>
            </a:r>
            <a:endParaRPr lang="en-GB" sz="1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438165" y="6382369"/>
            <a:ext cx="400035" cy="247031"/>
          </a:xfrm>
          <a:prstGeom prst="rect">
            <a:avLst/>
          </a:prstGeom>
        </p:spPr>
        <p:txBody>
          <a:bodyPr/>
          <a:lstStyle/>
          <a:p>
            <a:fld id="{E66AA3EA-0569-43EF-BBA3-83FDB109D582}" type="slidenum">
              <a:rPr lang="en-US" sz="900">
                <a:solidFill>
                  <a:srgbClr val="7F7F7F"/>
                </a:solidFill>
              </a:rPr>
              <a:pPr/>
              <a:t>15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325256" y="1990194"/>
            <a:ext cx="228600" cy="40916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1278634">
            <a:off x="1408544" y="5706449"/>
            <a:ext cx="228600" cy="40916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6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Extrapolated to larger cohort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23875" y="1346200"/>
            <a:ext cx="8334405" cy="1149306"/>
          </a:xfrm>
        </p:spPr>
        <p:txBody>
          <a:bodyPr/>
          <a:lstStyle/>
          <a:p>
            <a:r>
              <a:rPr lang="en-US" sz="2200" dirty="0">
                <a:solidFill>
                  <a:schemeClr val="tx1"/>
                </a:solidFill>
              </a:rPr>
              <a:t>Sequencing additional bladder cancer patients revealed that patients with TSC1 mutations had improved response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937" t="2351"/>
          <a:stretch/>
        </p:blipFill>
        <p:spPr>
          <a:xfrm>
            <a:off x="118957" y="2239365"/>
            <a:ext cx="6305761" cy="3824000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 bwMode="gray">
          <a:xfrm>
            <a:off x="6019800" y="2133600"/>
            <a:ext cx="3134523" cy="3438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3363" indent="-233363" algn="l" rtl="0" eaLnBrk="1" fontAlgn="base" hangingPunct="1">
              <a:lnSpc>
                <a:spcPct val="95000"/>
              </a:lnSpc>
              <a:spcBef>
                <a:spcPct val="750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98463" indent="-163513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17B69"/>
              </a:buClr>
              <a:buFont typeface="Arial" charset="0"/>
              <a:buChar char="•"/>
              <a:defRPr sz="2000">
                <a:solidFill>
                  <a:schemeClr val="accent6"/>
                </a:solidFill>
                <a:latin typeface="+mn-lt"/>
              </a:defRPr>
            </a:lvl2pPr>
            <a:lvl3pPr marL="577850" indent="-177800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Tx/>
              <a:buFont typeface="Arial" charset="0"/>
              <a:buChar char="-"/>
              <a:defRPr>
                <a:solidFill>
                  <a:schemeClr val="accent6"/>
                </a:solidFill>
                <a:latin typeface="+mn-lt"/>
              </a:defRPr>
            </a:lvl3pPr>
            <a:lvl4pPr marL="752475" indent="-1730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Tx/>
              <a:buFont typeface="Arial" charset="0"/>
              <a:buChar char="•"/>
              <a:defRPr sz="1600">
                <a:solidFill>
                  <a:schemeClr val="accent6"/>
                </a:solidFill>
                <a:latin typeface="+mn-lt"/>
              </a:defRPr>
            </a:lvl4pPr>
            <a:lvl5pPr marL="9175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accent6"/>
                </a:solidFill>
                <a:latin typeface="+mn-lt"/>
              </a:defRPr>
            </a:lvl5pPr>
            <a:lvl6pPr marL="13747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18319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22891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27463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28600" lvl="1" indent="-228600">
              <a:lnSpc>
                <a:spcPct val="100000"/>
              </a:lnSpc>
              <a:spcBef>
                <a:spcPts val="1200"/>
              </a:spcBef>
              <a:buClrTx/>
              <a:buSzPct val="120000"/>
              <a:buFont typeface="Arial" pitchFamily="34" charset="0"/>
              <a:buChar char="•"/>
              <a:tabLst>
                <a:tab pos="3998913" algn="r"/>
                <a:tab pos="8229600" algn="r"/>
              </a:tabLst>
            </a:pPr>
            <a:r>
              <a:rPr lang="en-US" sz="2200" dirty="0" err="1" smtClean="0">
                <a:solidFill>
                  <a:schemeClr val="tx1"/>
                </a:solidFill>
              </a:rPr>
              <a:t>Everolimus</a:t>
            </a:r>
            <a:r>
              <a:rPr lang="en-US" sz="2200" dirty="0" smtClean="0">
                <a:solidFill>
                  <a:schemeClr val="tx1"/>
                </a:solidFill>
              </a:rPr>
              <a:t> may </a:t>
            </a:r>
            <a:r>
              <a:rPr lang="en-US" sz="2200" dirty="0">
                <a:solidFill>
                  <a:schemeClr val="tx1"/>
                </a:solidFill>
              </a:rPr>
              <a:t>be more effective in patients with TSC1 mutations</a:t>
            </a:r>
          </a:p>
          <a:p>
            <a:pPr marL="228600" lvl="1" indent="-228600">
              <a:lnSpc>
                <a:spcPct val="100000"/>
              </a:lnSpc>
              <a:spcBef>
                <a:spcPts val="1200"/>
              </a:spcBef>
              <a:buClrTx/>
              <a:buSzPct val="120000"/>
              <a:buFont typeface="Arial" pitchFamily="34" charset="0"/>
              <a:buChar char="•"/>
              <a:tabLst>
                <a:tab pos="3998913" algn="r"/>
                <a:tab pos="8229600" algn="r"/>
              </a:tabLst>
            </a:pPr>
            <a:r>
              <a:rPr lang="en-US" sz="2200" dirty="0">
                <a:solidFill>
                  <a:schemeClr val="tx1"/>
                </a:solidFill>
              </a:rPr>
              <a:t>Indicates the important potential benefit of studying </a:t>
            </a:r>
            <a:r>
              <a:rPr lang="en-US" sz="2200" dirty="0" smtClean="0">
                <a:solidFill>
                  <a:schemeClr val="tx1"/>
                </a:solidFill>
              </a:rPr>
              <a:t>exceptional responders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589973"/>
            <a:ext cx="1784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Courtesy of David </a:t>
            </a:r>
            <a:r>
              <a:rPr lang="en-US" sz="1100" dirty="0" err="1" smtClean="0"/>
              <a:t>Solit</a:t>
            </a:r>
            <a:endParaRPr lang="en-US" sz="1100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495598" y="11857"/>
            <a:ext cx="4612181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 algn="r"/>
            <a:r>
              <a:rPr lang="en-GB" sz="1200" dirty="0" err="1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Iyer</a:t>
            </a:r>
            <a:r>
              <a:rPr lang="en-GB" sz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et al. </a:t>
            </a:r>
            <a:r>
              <a:rPr lang="en-GB" sz="1200" i="1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Science</a:t>
            </a:r>
            <a:r>
              <a:rPr lang="en-GB" sz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2012</a:t>
            </a:r>
            <a:endParaRPr lang="en-GB" sz="12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noProof="0" smtClean="0"/>
              <a:pPr/>
              <a:t>16</a:t>
            </a:fld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403198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Paradigm shift in cancer diagnostics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noProof="0" smtClean="0"/>
              <a:pPr/>
              <a:t>17</a:t>
            </a:fld>
            <a:endParaRPr lang="en-US" noProof="0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5853996" y="3300139"/>
            <a:ext cx="3290003" cy="2201336"/>
            <a:chOff x="1168738" y="4383715"/>
            <a:chExt cx="2390252" cy="149660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b="22891"/>
            <a:stretch/>
          </p:blipFill>
          <p:spPr>
            <a:xfrm>
              <a:off x="1168738" y="4383715"/>
              <a:ext cx="2390252" cy="149660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42555" y="4702366"/>
              <a:ext cx="237776" cy="39039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32731" y="4827160"/>
              <a:ext cx="237776" cy="39039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71907" y="4702366"/>
              <a:ext cx="237776" cy="390396"/>
            </a:xfrm>
            <a:prstGeom prst="rect">
              <a:avLst/>
            </a:prstGeom>
          </p:spPr>
        </p:pic>
      </p:grpSp>
      <p:pic>
        <p:nvPicPr>
          <p:cNvPr id="18" name="Picture 17" descr="Imatinib ABL gray with white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2143" y="3300139"/>
            <a:ext cx="3088880" cy="22013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58" y="3264640"/>
            <a:ext cx="2703285" cy="2227507"/>
          </a:xfrm>
          <a:prstGeom prst="rect">
            <a:avLst/>
          </a:prstGeom>
        </p:spPr>
      </p:pic>
      <p:sp>
        <p:nvSpPr>
          <p:cNvPr id="22" name="Inhaltsplatzhalter 5"/>
          <p:cNvSpPr>
            <a:spLocks noGrp="1"/>
          </p:cNvSpPr>
          <p:nvPr>
            <p:ph idx="1"/>
          </p:nvPr>
        </p:nvSpPr>
        <p:spPr>
          <a:xfrm>
            <a:off x="233464" y="1285592"/>
            <a:ext cx="8624817" cy="500092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</a:rPr>
              <a:t>Understand tumor genetics and identify rational targets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</a:rPr>
              <a:t>Create drugs that effectively modulate those targets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</a:rPr>
              <a:t>Stratify patients to therapy based on individual genetics</a:t>
            </a:r>
          </a:p>
        </p:txBody>
      </p:sp>
    </p:spTree>
    <p:extLst>
      <p:ext uri="{BB962C8B-B14F-4D97-AF65-F5344CB8AC3E}">
        <p14:creationId xmlns:p14="http://schemas.microsoft.com/office/powerpoint/2010/main" val="3005856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9122" t="27090" r="9407" b="10303"/>
          <a:stretch/>
        </p:blipFill>
        <p:spPr>
          <a:xfrm>
            <a:off x="304800" y="4170726"/>
            <a:ext cx="4268033" cy="245978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0" y="305999"/>
            <a:ext cx="8318530" cy="608401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The lung cancer genome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468447" y="6604889"/>
            <a:ext cx="400035" cy="247031"/>
          </a:xfrm>
        </p:spPr>
        <p:txBody>
          <a:bodyPr/>
          <a:lstStyle/>
          <a:p>
            <a:fld id="{E66AA3EA-0569-43EF-BBA3-83FDB109D582}" type="slidenum">
              <a:rPr lang="en-US" noProof="0" smtClean="0"/>
              <a:pPr/>
              <a:t>18</a:t>
            </a:fld>
            <a:endParaRPr lang="en-US" noProof="0" dirty="0" smtClean="0"/>
          </a:p>
        </p:txBody>
      </p:sp>
      <p:sp>
        <p:nvSpPr>
          <p:cNvPr id="9" name="Rectangle 8"/>
          <p:cNvSpPr/>
          <p:nvPr/>
        </p:nvSpPr>
        <p:spPr>
          <a:xfrm>
            <a:off x="6559296" y="6151378"/>
            <a:ext cx="147415" cy="272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5127" y="5720450"/>
            <a:ext cx="147415" cy="272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54181" y="6117357"/>
            <a:ext cx="147415" cy="272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92442" y="5686428"/>
            <a:ext cx="84363" cy="3012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2362200" y="0"/>
            <a:ext cx="67998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da-DK" sz="1200" dirty="0" err="1">
                <a:solidFill>
                  <a:schemeClr val="bg1">
                    <a:lumMod val="65000"/>
                  </a:schemeClr>
                </a:solidFill>
              </a:rPr>
              <a:t>Pao</a:t>
            </a:r>
            <a:r>
              <a:rPr lang="da-DK" sz="1200" dirty="0">
                <a:solidFill>
                  <a:schemeClr val="bg1">
                    <a:lumMod val="65000"/>
                  </a:schemeClr>
                </a:solidFill>
              </a:rPr>
              <a:t> &amp; </a:t>
            </a:r>
            <a:r>
              <a:rPr lang="da-DK" sz="1200" dirty="0" err="1">
                <a:solidFill>
                  <a:schemeClr val="bg1">
                    <a:lumMod val="65000"/>
                  </a:schemeClr>
                </a:solidFill>
              </a:rPr>
              <a:t>Hutchinson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i="1" dirty="0" smtClean="0">
                <a:solidFill>
                  <a:schemeClr val="bg1">
                    <a:lumMod val="65000"/>
                  </a:schemeClr>
                </a:solidFill>
              </a:rPr>
              <a:t>Nat Med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, 2012. Kobayashi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Proc </a:t>
            </a:r>
            <a:r>
              <a:rPr lang="en-US" sz="1200" i="1" dirty="0" smtClean="0">
                <a:solidFill>
                  <a:schemeClr val="bg1">
                    <a:lumMod val="65000"/>
                  </a:schemeClr>
                </a:solidFill>
              </a:rPr>
              <a:t>ASCO,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 2009.  Shaw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, et al. </a:t>
            </a:r>
            <a:r>
              <a:rPr lang="en-US" sz="1200" i="1" dirty="0" smtClean="0">
                <a:solidFill>
                  <a:schemeClr val="bg1">
                    <a:lumMod val="65000"/>
                  </a:schemeClr>
                </a:solidFill>
              </a:rPr>
              <a:t>ESMO,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 2012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9548" y="1339053"/>
            <a:ext cx="3958628" cy="44607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399319"/>
            <a:ext cx="4207245" cy="2673701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H="1">
            <a:off x="4191000" y="4267200"/>
            <a:ext cx="12954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318967" y="2457830"/>
            <a:ext cx="844402" cy="18957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989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314345"/>
            <a:ext cx="8224018" cy="8028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If you were diagnosed with lung cancer today...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36293" y="1179743"/>
            <a:ext cx="90421" cy="1901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69148" y="6033358"/>
            <a:ext cx="122952" cy="2022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64979" y="5602430"/>
            <a:ext cx="122952" cy="2022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64033" y="5999337"/>
            <a:ext cx="122952" cy="2022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202293" y="5568408"/>
            <a:ext cx="70363" cy="223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8868" t="17764" r="9380" b="26388"/>
          <a:stretch/>
        </p:blipFill>
        <p:spPr>
          <a:xfrm>
            <a:off x="3409371" y="4697271"/>
            <a:ext cx="2655414" cy="13589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4990" t="13859" b="16156"/>
          <a:stretch/>
        </p:blipFill>
        <p:spPr>
          <a:xfrm>
            <a:off x="663048" y="4697271"/>
            <a:ext cx="2157880" cy="14646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771" y="5052609"/>
            <a:ext cx="2608153" cy="10625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8022" y="1274806"/>
            <a:ext cx="3405103" cy="255542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20947" y="5966837"/>
            <a:ext cx="2064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KRAS (50ng)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65857" y="5966837"/>
            <a:ext cx="2559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EGFR (150ng)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45676" y="5999337"/>
            <a:ext cx="217034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ALK (~100ng)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76451" y="2987040"/>
            <a:ext cx="1018971" cy="179302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095422" y="2987040"/>
            <a:ext cx="1140871" cy="1666738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095422" y="2960915"/>
            <a:ext cx="3531801" cy="2165926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/>
          <p:cNvSpPr txBox="1">
            <a:spLocks/>
          </p:cNvSpPr>
          <p:nvPr/>
        </p:nvSpPr>
        <p:spPr>
          <a:xfrm>
            <a:off x="381000" y="6382369"/>
            <a:ext cx="400035" cy="24703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 baseline="0">
                <a:solidFill>
                  <a:srgbClr val="7F7F7F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E66AA3EA-0569-43EF-BBA3-83FDB109D582}" type="slidenum">
              <a:rPr lang="en-US" smtClean="0"/>
              <a:pPr/>
              <a:t>19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6293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biomarkers?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 smtClean="0"/>
              <a:t>A </a:t>
            </a:r>
            <a:r>
              <a:rPr lang="en-US" sz="2800" b="1" dirty="0" smtClean="0"/>
              <a:t>measurable</a:t>
            </a:r>
            <a:r>
              <a:rPr lang="en-US" sz="2800" dirty="0"/>
              <a:t> indicator of some biological state or </a:t>
            </a:r>
            <a:r>
              <a:rPr lang="en-US" sz="2800" dirty="0" smtClean="0"/>
              <a:t>condition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 smtClean="0"/>
              <a:t>Evaluated </a:t>
            </a:r>
            <a:r>
              <a:rPr lang="en-US" sz="2800" dirty="0"/>
              <a:t>to </a:t>
            </a:r>
            <a:r>
              <a:rPr lang="en-US" sz="2800" dirty="0" smtClean="0"/>
              <a:t>examine:</a:t>
            </a:r>
          </a:p>
          <a:p>
            <a:pPr marL="574675" lvl="1" indent="-34290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 smtClean="0"/>
              <a:t>Normal</a:t>
            </a:r>
            <a:r>
              <a:rPr lang="en-US" sz="2800" dirty="0"/>
              <a:t> biological </a:t>
            </a:r>
            <a:r>
              <a:rPr lang="en-US" sz="2800" dirty="0" smtClean="0"/>
              <a:t>processes</a:t>
            </a:r>
          </a:p>
          <a:p>
            <a:pPr marL="574675" lvl="1" indent="-34290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 smtClean="0"/>
              <a:t>Pathogenic</a:t>
            </a:r>
            <a:r>
              <a:rPr lang="en-US" sz="2800" dirty="0"/>
              <a:t> </a:t>
            </a:r>
            <a:r>
              <a:rPr lang="en-US" sz="2800" dirty="0" smtClean="0"/>
              <a:t>processes</a:t>
            </a:r>
          </a:p>
          <a:p>
            <a:pPr marL="574675" lvl="1" indent="-34290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800" dirty="0" smtClean="0"/>
              <a:t>Pharmacologic</a:t>
            </a:r>
            <a:r>
              <a:rPr lang="en-US" sz="2800" dirty="0"/>
              <a:t> responses to a therapeutic </a:t>
            </a:r>
            <a:r>
              <a:rPr lang="en-US" sz="2800" dirty="0" smtClean="0"/>
              <a:t>intervention</a:t>
            </a:r>
          </a:p>
          <a:p>
            <a:pPr marL="2317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335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838" y="305999"/>
            <a:ext cx="8729762" cy="80280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Non-invasive enabling of personalized medicine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noProof="0" smtClean="0"/>
              <a:pPr/>
              <a:t>20</a:t>
            </a:fld>
            <a:endParaRPr lang="en-US" noProof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Patient sample collection and clinical decision making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7147" y="1279505"/>
            <a:ext cx="8834453" cy="494032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Understanding individual tumor genetics to tailor therapies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1838" y="4905375"/>
            <a:ext cx="16668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1809750" y="3152775"/>
            <a:ext cx="6553200" cy="0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57176" y="4238625"/>
            <a:ext cx="0" cy="66675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5"/>
          <p:cNvSpPr txBox="1">
            <a:spLocks/>
          </p:cNvSpPr>
          <p:nvPr/>
        </p:nvSpPr>
        <p:spPr bwMode="gray">
          <a:xfrm>
            <a:off x="1447800" y="4838699"/>
            <a:ext cx="4162624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3363" indent="-233363" algn="l" rtl="0" eaLnBrk="1" fontAlgn="base" hangingPunct="1">
              <a:lnSpc>
                <a:spcPct val="95000"/>
              </a:lnSpc>
              <a:spcBef>
                <a:spcPct val="750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98463" indent="-163513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17B69"/>
              </a:buClr>
              <a:buFont typeface="Arial" charset="0"/>
              <a:buChar char="•"/>
              <a:defRPr sz="2000">
                <a:solidFill>
                  <a:schemeClr val="accent6"/>
                </a:solidFill>
                <a:latin typeface="+mn-lt"/>
              </a:defRPr>
            </a:lvl2pPr>
            <a:lvl3pPr marL="577850" indent="-177800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Tx/>
              <a:buFont typeface="Arial" charset="0"/>
              <a:buChar char="-"/>
              <a:defRPr>
                <a:solidFill>
                  <a:schemeClr val="accent6"/>
                </a:solidFill>
                <a:latin typeface="+mn-lt"/>
              </a:defRPr>
            </a:lvl3pPr>
            <a:lvl4pPr marL="752475" indent="-1730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Tx/>
              <a:buFont typeface="Arial" charset="0"/>
              <a:buChar char="•"/>
              <a:defRPr sz="1600">
                <a:solidFill>
                  <a:schemeClr val="accent6"/>
                </a:solidFill>
                <a:latin typeface="+mn-lt"/>
              </a:defRPr>
            </a:lvl4pPr>
            <a:lvl5pPr marL="9175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accent6"/>
                </a:solidFill>
                <a:latin typeface="+mn-lt"/>
              </a:defRPr>
            </a:lvl5pPr>
            <a:lvl6pPr marL="13747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18319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22891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27463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kern="0" dirty="0" smtClean="0"/>
              <a:t>Challenging to obtain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kern="0" dirty="0" smtClean="0"/>
              <a:t>Frequently exhausted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kern="0" dirty="0" smtClean="0"/>
              <a:t>Stored for years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kern="0" dirty="0" smtClean="0"/>
              <a:t>Poor nucleic acid quality 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kern="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823938" y="2171700"/>
            <a:ext cx="0" cy="98107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5"/>
          <p:cNvSpPr txBox="1">
            <a:spLocks/>
          </p:cNvSpPr>
          <p:nvPr/>
        </p:nvSpPr>
        <p:spPr bwMode="gray">
          <a:xfrm>
            <a:off x="1666875" y="1838325"/>
            <a:ext cx="35528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3363" indent="-233363" algn="l" rtl="0" eaLnBrk="1" fontAlgn="base" hangingPunct="1">
              <a:lnSpc>
                <a:spcPct val="95000"/>
              </a:lnSpc>
              <a:spcBef>
                <a:spcPct val="750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98463" indent="-163513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17B69"/>
              </a:buClr>
              <a:buFont typeface="Arial" charset="0"/>
              <a:buChar char="•"/>
              <a:defRPr sz="2000">
                <a:solidFill>
                  <a:schemeClr val="accent6"/>
                </a:solidFill>
                <a:latin typeface="+mn-lt"/>
              </a:defRPr>
            </a:lvl2pPr>
            <a:lvl3pPr marL="577850" indent="-177800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Tx/>
              <a:buFont typeface="Arial" charset="0"/>
              <a:buChar char="-"/>
              <a:defRPr>
                <a:solidFill>
                  <a:schemeClr val="accent6"/>
                </a:solidFill>
                <a:latin typeface="+mn-lt"/>
              </a:defRPr>
            </a:lvl3pPr>
            <a:lvl4pPr marL="752475" indent="-1730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Tx/>
              <a:buFont typeface="Arial" charset="0"/>
              <a:buChar char="•"/>
              <a:defRPr sz="1600">
                <a:solidFill>
                  <a:schemeClr val="accent6"/>
                </a:solidFill>
                <a:latin typeface="+mn-lt"/>
              </a:defRPr>
            </a:lvl4pPr>
            <a:lvl5pPr marL="9175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accent6"/>
                </a:solidFill>
                <a:latin typeface="+mn-lt"/>
              </a:defRPr>
            </a:lvl5pPr>
            <a:lvl6pPr marL="13747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18319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22891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27463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kern="0" dirty="0" smtClean="0"/>
              <a:t>What is the optimal therapy?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243038" y="2652712"/>
            <a:ext cx="0" cy="49053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5"/>
          <p:cNvSpPr txBox="1">
            <a:spLocks/>
          </p:cNvSpPr>
          <p:nvPr/>
        </p:nvSpPr>
        <p:spPr bwMode="gray">
          <a:xfrm>
            <a:off x="2066925" y="2333625"/>
            <a:ext cx="35528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3363" indent="-233363" algn="l" rtl="0" eaLnBrk="1" fontAlgn="base" hangingPunct="1">
              <a:lnSpc>
                <a:spcPct val="95000"/>
              </a:lnSpc>
              <a:spcBef>
                <a:spcPct val="750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98463" indent="-163513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17B69"/>
              </a:buClr>
              <a:buFont typeface="Arial" charset="0"/>
              <a:buChar char="•"/>
              <a:defRPr sz="2000">
                <a:solidFill>
                  <a:schemeClr val="accent6"/>
                </a:solidFill>
                <a:latin typeface="+mn-lt"/>
              </a:defRPr>
            </a:lvl2pPr>
            <a:lvl3pPr marL="577850" indent="-177800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Tx/>
              <a:buFont typeface="Arial" charset="0"/>
              <a:buChar char="-"/>
              <a:defRPr>
                <a:solidFill>
                  <a:schemeClr val="accent6"/>
                </a:solidFill>
                <a:latin typeface="+mn-lt"/>
              </a:defRPr>
            </a:lvl3pPr>
            <a:lvl4pPr marL="752475" indent="-1730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Tx/>
              <a:buFont typeface="Arial" charset="0"/>
              <a:buChar char="•"/>
              <a:defRPr sz="1600">
                <a:solidFill>
                  <a:schemeClr val="accent6"/>
                </a:solidFill>
                <a:latin typeface="+mn-lt"/>
              </a:defRPr>
            </a:lvl4pPr>
            <a:lvl5pPr marL="9175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accent6"/>
                </a:solidFill>
                <a:latin typeface="+mn-lt"/>
              </a:defRPr>
            </a:lvl5pPr>
            <a:lvl6pPr marL="13747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18319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22891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27463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kern="0" dirty="0" smtClean="0"/>
              <a:t>Response?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3843238" y="2652712"/>
            <a:ext cx="0" cy="49053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5"/>
          <p:cNvSpPr txBox="1">
            <a:spLocks/>
          </p:cNvSpPr>
          <p:nvPr/>
        </p:nvSpPr>
        <p:spPr bwMode="gray">
          <a:xfrm>
            <a:off x="3714750" y="2333625"/>
            <a:ext cx="35528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3363" indent="-233363" algn="l" rtl="0" eaLnBrk="1" fontAlgn="base" hangingPunct="1">
              <a:lnSpc>
                <a:spcPct val="95000"/>
              </a:lnSpc>
              <a:spcBef>
                <a:spcPct val="750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98463" indent="-163513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17B69"/>
              </a:buClr>
              <a:buFont typeface="Arial" charset="0"/>
              <a:buChar char="•"/>
              <a:defRPr sz="2000">
                <a:solidFill>
                  <a:schemeClr val="accent6"/>
                </a:solidFill>
                <a:latin typeface="+mn-lt"/>
              </a:defRPr>
            </a:lvl2pPr>
            <a:lvl3pPr marL="577850" indent="-177800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Tx/>
              <a:buFont typeface="Arial" charset="0"/>
              <a:buChar char="-"/>
              <a:defRPr>
                <a:solidFill>
                  <a:schemeClr val="accent6"/>
                </a:solidFill>
                <a:latin typeface="+mn-lt"/>
              </a:defRPr>
            </a:lvl3pPr>
            <a:lvl4pPr marL="752475" indent="-1730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Tx/>
              <a:buFont typeface="Arial" charset="0"/>
              <a:buChar char="•"/>
              <a:defRPr sz="1600">
                <a:solidFill>
                  <a:schemeClr val="accent6"/>
                </a:solidFill>
                <a:latin typeface="+mn-lt"/>
              </a:defRPr>
            </a:lvl4pPr>
            <a:lvl5pPr marL="9175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accent6"/>
                </a:solidFill>
                <a:latin typeface="+mn-lt"/>
              </a:defRPr>
            </a:lvl5pPr>
            <a:lvl6pPr marL="13747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18319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22891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27463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kern="0" dirty="0" smtClean="0"/>
              <a:t>Resistance?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5424388" y="2181225"/>
            <a:ext cx="0" cy="98107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5"/>
          <p:cNvSpPr txBox="1">
            <a:spLocks/>
          </p:cNvSpPr>
          <p:nvPr/>
        </p:nvSpPr>
        <p:spPr bwMode="gray">
          <a:xfrm>
            <a:off x="5276850" y="1866900"/>
            <a:ext cx="35528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3363" indent="-233363" algn="l" rtl="0" eaLnBrk="1" fontAlgn="base" hangingPunct="1">
              <a:lnSpc>
                <a:spcPct val="95000"/>
              </a:lnSpc>
              <a:spcBef>
                <a:spcPct val="750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98463" indent="-163513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17B69"/>
              </a:buClr>
              <a:buFont typeface="Arial" charset="0"/>
              <a:buChar char="•"/>
              <a:defRPr sz="2000">
                <a:solidFill>
                  <a:schemeClr val="accent6"/>
                </a:solidFill>
                <a:latin typeface="+mn-lt"/>
              </a:defRPr>
            </a:lvl2pPr>
            <a:lvl3pPr marL="577850" indent="-177800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Tx/>
              <a:buFont typeface="Arial" charset="0"/>
              <a:buChar char="-"/>
              <a:defRPr>
                <a:solidFill>
                  <a:schemeClr val="accent6"/>
                </a:solidFill>
                <a:latin typeface="+mn-lt"/>
              </a:defRPr>
            </a:lvl3pPr>
            <a:lvl4pPr marL="752475" indent="-1730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Tx/>
              <a:buFont typeface="Arial" charset="0"/>
              <a:buChar char="•"/>
              <a:defRPr sz="1600">
                <a:solidFill>
                  <a:schemeClr val="accent6"/>
                </a:solidFill>
                <a:latin typeface="+mn-lt"/>
              </a:defRPr>
            </a:lvl4pPr>
            <a:lvl5pPr marL="9175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accent6"/>
                </a:solidFill>
                <a:latin typeface="+mn-lt"/>
              </a:defRPr>
            </a:lvl5pPr>
            <a:lvl6pPr marL="13747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18319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22891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27463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kern="0" dirty="0" smtClean="0"/>
              <a:t>What is the optimal therapy?</a:t>
            </a:r>
          </a:p>
        </p:txBody>
      </p:sp>
      <p:pic>
        <p:nvPicPr>
          <p:cNvPr id="2050" name="Picture 2" descr="http://img.medicalexpo.com/images_me/photo-m2/biopsy-needle-semi-automatic-84369-8080259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1533525" y="3190875"/>
            <a:ext cx="1231899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5976838" y="2652712"/>
            <a:ext cx="0" cy="49053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5"/>
          <p:cNvSpPr txBox="1">
            <a:spLocks/>
          </p:cNvSpPr>
          <p:nvPr/>
        </p:nvSpPr>
        <p:spPr bwMode="gray">
          <a:xfrm>
            <a:off x="5800725" y="2333625"/>
            <a:ext cx="35528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3363" indent="-233363" algn="l" rtl="0" eaLnBrk="1" fontAlgn="base" hangingPunct="1">
              <a:lnSpc>
                <a:spcPct val="95000"/>
              </a:lnSpc>
              <a:spcBef>
                <a:spcPct val="750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98463" indent="-163513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17B69"/>
              </a:buClr>
              <a:buFont typeface="Arial" charset="0"/>
              <a:buChar char="•"/>
              <a:defRPr sz="2000">
                <a:solidFill>
                  <a:schemeClr val="accent6"/>
                </a:solidFill>
                <a:latin typeface="+mn-lt"/>
              </a:defRPr>
            </a:lvl2pPr>
            <a:lvl3pPr marL="577850" indent="-177800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Tx/>
              <a:buFont typeface="Arial" charset="0"/>
              <a:buChar char="-"/>
              <a:defRPr>
                <a:solidFill>
                  <a:schemeClr val="accent6"/>
                </a:solidFill>
                <a:latin typeface="+mn-lt"/>
              </a:defRPr>
            </a:lvl3pPr>
            <a:lvl4pPr marL="752475" indent="-1730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Tx/>
              <a:buFont typeface="Arial" charset="0"/>
              <a:buChar char="•"/>
              <a:defRPr sz="1600">
                <a:solidFill>
                  <a:schemeClr val="accent6"/>
                </a:solidFill>
                <a:latin typeface="+mn-lt"/>
              </a:defRPr>
            </a:lvl4pPr>
            <a:lvl5pPr marL="9175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accent6"/>
                </a:solidFill>
                <a:latin typeface="+mn-lt"/>
              </a:defRPr>
            </a:lvl5pPr>
            <a:lvl6pPr marL="13747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18319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22891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27463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kern="0" dirty="0" smtClean="0"/>
              <a:t>Response?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7786588" y="2652712"/>
            <a:ext cx="0" cy="49053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5"/>
          <p:cNvSpPr txBox="1">
            <a:spLocks/>
          </p:cNvSpPr>
          <p:nvPr/>
        </p:nvSpPr>
        <p:spPr bwMode="gray">
          <a:xfrm>
            <a:off x="7658101" y="2333625"/>
            <a:ext cx="18859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3363" indent="-233363" algn="l" rtl="0" eaLnBrk="1" fontAlgn="base" hangingPunct="1">
              <a:lnSpc>
                <a:spcPct val="95000"/>
              </a:lnSpc>
              <a:spcBef>
                <a:spcPct val="750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98463" indent="-163513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17B69"/>
              </a:buClr>
              <a:buFont typeface="Arial" charset="0"/>
              <a:buChar char="•"/>
              <a:defRPr sz="2000">
                <a:solidFill>
                  <a:schemeClr val="accent6"/>
                </a:solidFill>
                <a:latin typeface="+mn-lt"/>
              </a:defRPr>
            </a:lvl2pPr>
            <a:lvl3pPr marL="577850" indent="-177800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Tx/>
              <a:buFont typeface="Arial" charset="0"/>
              <a:buChar char="-"/>
              <a:defRPr>
                <a:solidFill>
                  <a:schemeClr val="accent6"/>
                </a:solidFill>
                <a:latin typeface="+mn-lt"/>
              </a:defRPr>
            </a:lvl3pPr>
            <a:lvl4pPr marL="752475" indent="-1730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Tx/>
              <a:buFont typeface="Arial" charset="0"/>
              <a:buChar char="•"/>
              <a:defRPr sz="1600">
                <a:solidFill>
                  <a:schemeClr val="accent6"/>
                </a:solidFill>
                <a:latin typeface="+mn-lt"/>
              </a:defRPr>
            </a:lvl4pPr>
            <a:lvl5pPr marL="9175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accent6"/>
                </a:solidFill>
                <a:latin typeface="+mn-lt"/>
              </a:defRPr>
            </a:lvl5pPr>
            <a:lvl6pPr marL="13747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18319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22891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27463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kern="0" dirty="0" smtClean="0"/>
              <a:t>Resistance?</a:t>
            </a:r>
          </a:p>
        </p:txBody>
      </p:sp>
      <p:pic>
        <p:nvPicPr>
          <p:cNvPr id="41" name="Picture 2" descr="http://img.medicalexpo.com/images_me/photo-m2/biopsy-needle-semi-automatic-84369-8080259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2790825" y="3190875"/>
            <a:ext cx="1231899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://img.medicalexpo.com/images_me/photo-m2/biopsy-needle-semi-automatic-84369-8080259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4276725" y="3190875"/>
            <a:ext cx="1231899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img.medicalexpo.com/images_me/photo-m2/biopsy-needle-semi-automatic-84369-8080259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5495925" y="3190875"/>
            <a:ext cx="1231899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img.medicalexpo.com/images_me/photo-m2/biopsy-needle-semi-automatic-84369-8080259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6838950" y="3190875"/>
            <a:ext cx="1231899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5301" y="2247900"/>
            <a:ext cx="108565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333375" y="3943350"/>
            <a:ext cx="466725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78842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838" y="305999"/>
            <a:ext cx="8729762" cy="80280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tx1"/>
                </a:solidFill>
              </a:rPr>
              <a:t>Non-invasive enabling of personalized medicine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noProof="0" smtClean="0"/>
              <a:pPr/>
              <a:t>21</a:t>
            </a:fld>
            <a:endParaRPr lang="en-US" noProof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Patient sample collection and clinical decision making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7147" y="1279505"/>
            <a:ext cx="8834453" cy="494032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Understanding individual tumor genetics to tailor therapies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1838" y="4905375"/>
            <a:ext cx="1666875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1809750" y="3152775"/>
            <a:ext cx="6553200" cy="0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57176" y="4238625"/>
            <a:ext cx="0" cy="66675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5"/>
          <p:cNvSpPr txBox="1">
            <a:spLocks/>
          </p:cNvSpPr>
          <p:nvPr/>
        </p:nvSpPr>
        <p:spPr bwMode="gray">
          <a:xfrm>
            <a:off x="1447800" y="4838699"/>
            <a:ext cx="4162624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3363" indent="-233363" algn="l" rtl="0" eaLnBrk="1" fontAlgn="base" hangingPunct="1">
              <a:lnSpc>
                <a:spcPct val="95000"/>
              </a:lnSpc>
              <a:spcBef>
                <a:spcPct val="750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98463" indent="-163513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17B69"/>
              </a:buClr>
              <a:buFont typeface="Arial" charset="0"/>
              <a:buChar char="•"/>
              <a:defRPr sz="2000">
                <a:solidFill>
                  <a:schemeClr val="accent6"/>
                </a:solidFill>
                <a:latin typeface="+mn-lt"/>
              </a:defRPr>
            </a:lvl2pPr>
            <a:lvl3pPr marL="577850" indent="-177800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Tx/>
              <a:buFont typeface="Arial" charset="0"/>
              <a:buChar char="-"/>
              <a:defRPr>
                <a:solidFill>
                  <a:schemeClr val="accent6"/>
                </a:solidFill>
                <a:latin typeface="+mn-lt"/>
              </a:defRPr>
            </a:lvl3pPr>
            <a:lvl4pPr marL="752475" indent="-1730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Tx/>
              <a:buFont typeface="Arial" charset="0"/>
              <a:buChar char="•"/>
              <a:defRPr sz="1600">
                <a:solidFill>
                  <a:schemeClr val="accent6"/>
                </a:solidFill>
                <a:latin typeface="+mn-lt"/>
              </a:defRPr>
            </a:lvl4pPr>
            <a:lvl5pPr marL="9175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accent6"/>
                </a:solidFill>
                <a:latin typeface="+mn-lt"/>
              </a:defRPr>
            </a:lvl5pPr>
            <a:lvl6pPr marL="13747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18319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22891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27463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kern="0" dirty="0" smtClean="0"/>
              <a:t>Challenging to obtain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kern="0" dirty="0" smtClean="0"/>
              <a:t>Frequently exhausted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kern="0" dirty="0" smtClean="0"/>
              <a:t>Stored for years</a:t>
            </a:r>
            <a:endParaRPr lang="en-US" kern="0" dirty="0"/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kern="0" dirty="0" smtClean="0"/>
              <a:t>Poor nucleic acid quality 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lang="en-US" sz="1800" kern="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823938" y="2171700"/>
            <a:ext cx="0" cy="98107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5"/>
          <p:cNvSpPr txBox="1">
            <a:spLocks/>
          </p:cNvSpPr>
          <p:nvPr/>
        </p:nvSpPr>
        <p:spPr bwMode="gray">
          <a:xfrm>
            <a:off x="1666875" y="1838325"/>
            <a:ext cx="35528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3363" indent="-233363" algn="l" rtl="0" eaLnBrk="1" fontAlgn="base" hangingPunct="1">
              <a:lnSpc>
                <a:spcPct val="95000"/>
              </a:lnSpc>
              <a:spcBef>
                <a:spcPct val="750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98463" indent="-163513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17B69"/>
              </a:buClr>
              <a:buFont typeface="Arial" charset="0"/>
              <a:buChar char="•"/>
              <a:defRPr sz="2000">
                <a:solidFill>
                  <a:schemeClr val="accent6"/>
                </a:solidFill>
                <a:latin typeface="+mn-lt"/>
              </a:defRPr>
            </a:lvl2pPr>
            <a:lvl3pPr marL="577850" indent="-177800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Tx/>
              <a:buFont typeface="Arial" charset="0"/>
              <a:buChar char="-"/>
              <a:defRPr>
                <a:solidFill>
                  <a:schemeClr val="accent6"/>
                </a:solidFill>
                <a:latin typeface="+mn-lt"/>
              </a:defRPr>
            </a:lvl3pPr>
            <a:lvl4pPr marL="752475" indent="-1730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Tx/>
              <a:buFont typeface="Arial" charset="0"/>
              <a:buChar char="•"/>
              <a:defRPr sz="1600">
                <a:solidFill>
                  <a:schemeClr val="accent6"/>
                </a:solidFill>
                <a:latin typeface="+mn-lt"/>
              </a:defRPr>
            </a:lvl4pPr>
            <a:lvl5pPr marL="9175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accent6"/>
                </a:solidFill>
                <a:latin typeface="+mn-lt"/>
              </a:defRPr>
            </a:lvl5pPr>
            <a:lvl6pPr marL="13747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18319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22891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27463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kern="0" dirty="0" smtClean="0"/>
              <a:t>What is the optimal therapy?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243038" y="2652712"/>
            <a:ext cx="0" cy="49053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5"/>
          <p:cNvSpPr txBox="1">
            <a:spLocks/>
          </p:cNvSpPr>
          <p:nvPr/>
        </p:nvSpPr>
        <p:spPr bwMode="gray">
          <a:xfrm>
            <a:off x="2066925" y="2333625"/>
            <a:ext cx="35528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3363" indent="-233363" algn="l" rtl="0" eaLnBrk="1" fontAlgn="base" hangingPunct="1">
              <a:lnSpc>
                <a:spcPct val="95000"/>
              </a:lnSpc>
              <a:spcBef>
                <a:spcPct val="750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98463" indent="-163513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17B69"/>
              </a:buClr>
              <a:buFont typeface="Arial" charset="0"/>
              <a:buChar char="•"/>
              <a:defRPr sz="2000">
                <a:solidFill>
                  <a:schemeClr val="accent6"/>
                </a:solidFill>
                <a:latin typeface="+mn-lt"/>
              </a:defRPr>
            </a:lvl2pPr>
            <a:lvl3pPr marL="577850" indent="-177800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Tx/>
              <a:buFont typeface="Arial" charset="0"/>
              <a:buChar char="-"/>
              <a:defRPr>
                <a:solidFill>
                  <a:schemeClr val="accent6"/>
                </a:solidFill>
                <a:latin typeface="+mn-lt"/>
              </a:defRPr>
            </a:lvl3pPr>
            <a:lvl4pPr marL="752475" indent="-1730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Tx/>
              <a:buFont typeface="Arial" charset="0"/>
              <a:buChar char="•"/>
              <a:defRPr sz="1600">
                <a:solidFill>
                  <a:schemeClr val="accent6"/>
                </a:solidFill>
                <a:latin typeface="+mn-lt"/>
              </a:defRPr>
            </a:lvl4pPr>
            <a:lvl5pPr marL="9175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accent6"/>
                </a:solidFill>
                <a:latin typeface="+mn-lt"/>
              </a:defRPr>
            </a:lvl5pPr>
            <a:lvl6pPr marL="13747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18319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22891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27463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kern="0" dirty="0" smtClean="0"/>
              <a:t>Response?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3843238" y="2652712"/>
            <a:ext cx="0" cy="49053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5"/>
          <p:cNvSpPr txBox="1">
            <a:spLocks/>
          </p:cNvSpPr>
          <p:nvPr/>
        </p:nvSpPr>
        <p:spPr bwMode="gray">
          <a:xfrm>
            <a:off x="3714750" y="2333625"/>
            <a:ext cx="35528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3363" indent="-233363" algn="l" rtl="0" eaLnBrk="1" fontAlgn="base" hangingPunct="1">
              <a:lnSpc>
                <a:spcPct val="95000"/>
              </a:lnSpc>
              <a:spcBef>
                <a:spcPct val="750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98463" indent="-163513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17B69"/>
              </a:buClr>
              <a:buFont typeface="Arial" charset="0"/>
              <a:buChar char="•"/>
              <a:defRPr sz="2000">
                <a:solidFill>
                  <a:schemeClr val="accent6"/>
                </a:solidFill>
                <a:latin typeface="+mn-lt"/>
              </a:defRPr>
            </a:lvl2pPr>
            <a:lvl3pPr marL="577850" indent="-177800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Tx/>
              <a:buFont typeface="Arial" charset="0"/>
              <a:buChar char="-"/>
              <a:defRPr>
                <a:solidFill>
                  <a:schemeClr val="accent6"/>
                </a:solidFill>
                <a:latin typeface="+mn-lt"/>
              </a:defRPr>
            </a:lvl3pPr>
            <a:lvl4pPr marL="752475" indent="-1730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Tx/>
              <a:buFont typeface="Arial" charset="0"/>
              <a:buChar char="•"/>
              <a:defRPr sz="1600">
                <a:solidFill>
                  <a:schemeClr val="accent6"/>
                </a:solidFill>
                <a:latin typeface="+mn-lt"/>
              </a:defRPr>
            </a:lvl4pPr>
            <a:lvl5pPr marL="9175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accent6"/>
                </a:solidFill>
                <a:latin typeface="+mn-lt"/>
              </a:defRPr>
            </a:lvl5pPr>
            <a:lvl6pPr marL="13747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18319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22891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27463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kern="0" dirty="0" smtClean="0"/>
              <a:t>Resistance?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5424388" y="2181225"/>
            <a:ext cx="0" cy="98107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5"/>
          <p:cNvSpPr txBox="1">
            <a:spLocks/>
          </p:cNvSpPr>
          <p:nvPr/>
        </p:nvSpPr>
        <p:spPr bwMode="gray">
          <a:xfrm>
            <a:off x="5276850" y="1866900"/>
            <a:ext cx="35528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3363" indent="-233363" algn="l" rtl="0" eaLnBrk="1" fontAlgn="base" hangingPunct="1">
              <a:lnSpc>
                <a:spcPct val="95000"/>
              </a:lnSpc>
              <a:spcBef>
                <a:spcPct val="750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98463" indent="-163513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17B69"/>
              </a:buClr>
              <a:buFont typeface="Arial" charset="0"/>
              <a:buChar char="•"/>
              <a:defRPr sz="2000">
                <a:solidFill>
                  <a:schemeClr val="accent6"/>
                </a:solidFill>
                <a:latin typeface="+mn-lt"/>
              </a:defRPr>
            </a:lvl2pPr>
            <a:lvl3pPr marL="577850" indent="-177800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Tx/>
              <a:buFont typeface="Arial" charset="0"/>
              <a:buChar char="-"/>
              <a:defRPr>
                <a:solidFill>
                  <a:schemeClr val="accent6"/>
                </a:solidFill>
                <a:latin typeface="+mn-lt"/>
              </a:defRPr>
            </a:lvl3pPr>
            <a:lvl4pPr marL="752475" indent="-1730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Tx/>
              <a:buFont typeface="Arial" charset="0"/>
              <a:buChar char="•"/>
              <a:defRPr sz="1600">
                <a:solidFill>
                  <a:schemeClr val="accent6"/>
                </a:solidFill>
                <a:latin typeface="+mn-lt"/>
              </a:defRPr>
            </a:lvl4pPr>
            <a:lvl5pPr marL="9175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accent6"/>
                </a:solidFill>
                <a:latin typeface="+mn-lt"/>
              </a:defRPr>
            </a:lvl5pPr>
            <a:lvl6pPr marL="13747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18319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22891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27463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kern="0" dirty="0" smtClean="0"/>
              <a:t>What is the optimal therapy?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5976838" y="2652712"/>
            <a:ext cx="0" cy="49053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5"/>
          <p:cNvSpPr txBox="1">
            <a:spLocks/>
          </p:cNvSpPr>
          <p:nvPr/>
        </p:nvSpPr>
        <p:spPr bwMode="gray">
          <a:xfrm>
            <a:off x="5800725" y="2333625"/>
            <a:ext cx="35528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3363" indent="-233363" algn="l" rtl="0" eaLnBrk="1" fontAlgn="base" hangingPunct="1">
              <a:lnSpc>
                <a:spcPct val="95000"/>
              </a:lnSpc>
              <a:spcBef>
                <a:spcPct val="750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98463" indent="-163513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17B69"/>
              </a:buClr>
              <a:buFont typeface="Arial" charset="0"/>
              <a:buChar char="•"/>
              <a:defRPr sz="2000">
                <a:solidFill>
                  <a:schemeClr val="accent6"/>
                </a:solidFill>
                <a:latin typeface="+mn-lt"/>
              </a:defRPr>
            </a:lvl2pPr>
            <a:lvl3pPr marL="577850" indent="-177800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Tx/>
              <a:buFont typeface="Arial" charset="0"/>
              <a:buChar char="-"/>
              <a:defRPr>
                <a:solidFill>
                  <a:schemeClr val="accent6"/>
                </a:solidFill>
                <a:latin typeface="+mn-lt"/>
              </a:defRPr>
            </a:lvl3pPr>
            <a:lvl4pPr marL="752475" indent="-1730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Tx/>
              <a:buFont typeface="Arial" charset="0"/>
              <a:buChar char="•"/>
              <a:defRPr sz="1600">
                <a:solidFill>
                  <a:schemeClr val="accent6"/>
                </a:solidFill>
                <a:latin typeface="+mn-lt"/>
              </a:defRPr>
            </a:lvl4pPr>
            <a:lvl5pPr marL="9175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accent6"/>
                </a:solidFill>
                <a:latin typeface="+mn-lt"/>
              </a:defRPr>
            </a:lvl5pPr>
            <a:lvl6pPr marL="13747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18319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22891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27463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kern="0" dirty="0" smtClean="0"/>
              <a:t>Response?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7786588" y="2652712"/>
            <a:ext cx="0" cy="49053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5"/>
          <p:cNvSpPr txBox="1">
            <a:spLocks/>
          </p:cNvSpPr>
          <p:nvPr/>
        </p:nvSpPr>
        <p:spPr bwMode="gray">
          <a:xfrm>
            <a:off x="7658100" y="2333625"/>
            <a:ext cx="35528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3363" indent="-233363" algn="l" rtl="0" eaLnBrk="1" fontAlgn="base" hangingPunct="1">
              <a:lnSpc>
                <a:spcPct val="95000"/>
              </a:lnSpc>
              <a:spcBef>
                <a:spcPct val="750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98463" indent="-163513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17B69"/>
              </a:buClr>
              <a:buFont typeface="Arial" charset="0"/>
              <a:buChar char="•"/>
              <a:defRPr sz="2000">
                <a:solidFill>
                  <a:schemeClr val="accent6"/>
                </a:solidFill>
                <a:latin typeface="+mn-lt"/>
              </a:defRPr>
            </a:lvl2pPr>
            <a:lvl3pPr marL="577850" indent="-177800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Tx/>
              <a:buFont typeface="Arial" charset="0"/>
              <a:buChar char="-"/>
              <a:defRPr>
                <a:solidFill>
                  <a:schemeClr val="accent6"/>
                </a:solidFill>
                <a:latin typeface="+mn-lt"/>
              </a:defRPr>
            </a:lvl3pPr>
            <a:lvl4pPr marL="752475" indent="-1730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Tx/>
              <a:buFont typeface="Arial" charset="0"/>
              <a:buChar char="•"/>
              <a:defRPr sz="1600">
                <a:solidFill>
                  <a:schemeClr val="accent6"/>
                </a:solidFill>
                <a:latin typeface="+mn-lt"/>
              </a:defRPr>
            </a:lvl4pPr>
            <a:lvl5pPr marL="9175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accent6"/>
                </a:solidFill>
                <a:latin typeface="+mn-lt"/>
              </a:defRPr>
            </a:lvl5pPr>
            <a:lvl6pPr marL="13747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18319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22891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27463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kern="0" dirty="0" smtClean="0"/>
              <a:t>Resistance?</a:t>
            </a: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5301" y="2247900"/>
            <a:ext cx="108565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333375" y="3943350"/>
            <a:ext cx="466725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ttp://search.stjames.ie/Labmed/media/Media,23953,en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281861">
            <a:off x="1038217" y="3833585"/>
            <a:ext cx="1780991" cy="43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://search.stjames.ie/Labmed/media/Media,23953,en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281861">
            <a:off x="2590792" y="3833585"/>
            <a:ext cx="1780991" cy="43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://search.stjames.ie/Labmed/media/Media,23953,en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281861">
            <a:off x="4162417" y="3833585"/>
            <a:ext cx="1780991" cy="43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search.stjames.ie/Labmed/media/Media,23953,en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281861">
            <a:off x="4857742" y="3833585"/>
            <a:ext cx="1780991" cy="43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://search.stjames.ie/Labmed/media/Media,23953,en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281861">
            <a:off x="6610342" y="3814535"/>
            <a:ext cx="1780991" cy="43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4827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Tumor </a:t>
            </a:r>
            <a:r>
              <a:rPr lang="en-US" dirty="0">
                <a:solidFill>
                  <a:schemeClr val="tx1"/>
                </a:solidFill>
              </a:rPr>
              <a:t>DNA in the circulation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noProof="0" smtClean="0"/>
              <a:pPr/>
              <a:t>22</a:t>
            </a:fld>
            <a:endParaRPr lang="en-US" noProof="0" dirty="0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Tumor derived DNA may be identified in total cell free DNA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idx="1"/>
          </p:nvPr>
        </p:nvSpPr>
        <p:spPr>
          <a:xfrm>
            <a:off x="233471" y="1352474"/>
            <a:ext cx="2509730" cy="504800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dirty="0" smtClean="0"/>
              <a:t>Spatial heterogeneity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any cell death should release DNA into the circulation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dirty="0" smtClean="0"/>
              <a:t>Temporal heterogeneity </a:t>
            </a:r>
            <a:r>
              <a:rPr lang="en-US" dirty="0" smtClean="0">
                <a:sym typeface="Wingdings" panose="05000000000000000000" pitchFamily="2" charset="2"/>
              </a:rPr>
              <a:t> blood draws are easy to obtain over the course of patient care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309" y="1364054"/>
            <a:ext cx="6030759" cy="4655746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61879" y="6553200"/>
            <a:ext cx="4319587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9pPr>
          </a:lstStyle>
          <a:p>
            <a:r>
              <a:rPr lang="en-GB" altLang="x-none" sz="1200" dirty="0" smtClean="0">
                <a:latin typeface="Arial" charset="0"/>
              </a:rPr>
              <a:t>Crowley et al., Nature </a:t>
            </a:r>
            <a:r>
              <a:rPr lang="en-GB" altLang="x-none" sz="1200" dirty="0">
                <a:latin typeface="Arial" charset="0"/>
              </a:rPr>
              <a:t>Reviews Clinical </a:t>
            </a:r>
            <a:r>
              <a:rPr lang="en-GB" altLang="x-none" sz="1200" dirty="0" smtClean="0">
                <a:latin typeface="Arial" charset="0"/>
              </a:rPr>
              <a:t>Oncology, July </a:t>
            </a:r>
            <a:r>
              <a:rPr lang="en-GB" altLang="x-none" sz="1200" dirty="0">
                <a:latin typeface="Arial" charset="0"/>
              </a:rPr>
              <a:t>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9656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cfDNA</a:t>
            </a:r>
            <a:r>
              <a:rPr lang="en-US" dirty="0" smtClean="0">
                <a:solidFill>
                  <a:schemeClr val="tx1"/>
                </a:solidFill>
              </a:rPr>
              <a:t> assays may be broadly applicable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noProof="0" smtClean="0"/>
              <a:pPr/>
              <a:t>23</a:t>
            </a:fld>
            <a:endParaRPr lang="en-US" noProof="0" dirty="0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Evaluation across tumor types and stages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8600" y="2125849"/>
            <a:ext cx="4683867" cy="431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69642" y="2138034"/>
            <a:ext cx="3879107" cy="421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72876" y="6617400"/>
            <a:ext cx="2969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Bettagowda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 et al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Sci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 Trans Med, 2014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5"/>
          <p:cNvSpPr>
            <a:spLocks noGrp="1"/>
          </p:cNvSpPr>
          <p:nvPr>
            <p:ph idx="1"/>
          </p:nvPr>
        </p:nvSpPr>
        <p:spPr>
          <a:xfrm>
            <a:off x="142875" y="1292329"/>
            <a:ext cx="8884393" cy="516920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 smtClean="0"/>
              <a:t>ctDNA frequently detected in many common tumor types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Large range of ctDNA levels, within each tumor type and stage</a:t>
            </a:r>
          </a:p>
          <a:p>
            <a:pPr>
              <a:spcBef>
                <a:spcPts val="600"/>
              </a:spcBef>
            </a:pPr>
            <a:endParaRPr lang="en-US" sz="2000" dirty="0"/>
          </a:p>
          <a:p>
            <a:pPr marL="0" indent="0">
              <a:spcBef>
                <a:spcPts val="600"/>
              </a:spcBef>
              <a:buNone/>
            </a:pP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4803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3028950" y="5010150"/>
            <a:ext cx="8953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3028950" y="2266951"/>
            <a:ext cx="895350" cy="180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NGDx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cfDNA</a:t>
            </a:r>
            <a:r>
              <a:rPr lang="en-US" dirty="0" smtClean="0">
                <a:solidFill>
                  <a:schemeClr val="tx1"/>
                </a:solidFill>
              </a:rPr>
              <a:t> NGS assay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Broad profiling of cancer lesions in </a:t>
            </a:r>
            <a:r>
              <a:rPr lang="en-US" dirty="0" err="1" smtClean="0"/>
              <a:t>cfDNA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3350" y="1298575"/>
            <a:ext cx="8934449" cy="514985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200" dirty="0" smtClean="0"/>
              <a:t>At Novartis, we have developed a </a:t>
            </a:r>
            <a:r>
              <a:rPr lang="en-US" sz="2200" dirty="0"/>
              <a:t>600 gene assay to characterize cell-free </a:t>
            </a:r>
            <a:r>
              <a:rPr lang="en-US" sz="2200" dirty="0" smtClean="0"/>
              <a:t>DNA for translational research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200" dirty="0"/>
          </a:p>
          <a:p>
            <a:pPr marL="0" lv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23320" y="4076700"/>
          <a:ext cx="2516670" cy="94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1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1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600 gene</a:t>
                      </a:r>
                      <a:r>
                        <a:rPr lang="en-US" sz="1600" baseline="0" dirty="0" smtClean="0"/>
                        <a:t> p</a:t>
                      </a:r>
                      <a:r>
                        <a:rPr lang="en-US" sz="1600" dirty="0" smtClean="0"/>
                        <a:t>anel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143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Cancer genes and pathways</a:t>
                      </a:r>
                      <a:endParaRPr lang="en-US" sz="14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1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SNVs</a:t>
                      </a:r>
                      <a:r>
                        <a:rPr lang="en-US" sz="1400" b="0" baseline="0" dirty="0" smtClean="0"/>
                        <a:t>, CNVs, Translocations</a:t>
                      </a:r>
                      <a:endParaRPr lang="en-US" sz="1400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417990" y="3402246"/>
            <a:ext cx="0" cy="6458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9559" y="2105025"/>
            <a:ext cx="2849575" cy="1806081"/>
            <a:chOff x="1390639" y="1232663"/>
            <a:chExt cx="3241622" cy="2116654"/>
          </a:xfrm>
        </p:grpSpPr>
        <p:pic>
          <p:nvPicPr>
            <p:cNvPr id="12" name="Picture 10" descr="http://swog.org/images/WBprocessing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712450" y="1591553"/>
              <a:ext cx="366257" cy="1726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/>
            <p:cNvCxnSpPr>
              <a:endCxn id="15" idx="1"/>
            </p:cNvCxnSpPr>
            <p:nvPr/>
          </p:nvCxnSpPr>
          <p:spPr>
            <a:xfrm flipV="1">
              <a:off x="3013988" y="1654413"/>
              <a:ext cx="590019" cy="6428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endCxn id="15" idx="3"/>
            </p:cNvCxnSpPr>
            <p:nvPr/>
          </p:nvCxnSpPr>
          <p:spPr>
            <a:xfrm flipV="1">
              <a:off x="3033038" y="2554854"/>
              <a:ext cx="570969" cy="1527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3431305" y="1467926"/>
              <a:ext cx="1179286" cy="12734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578512" y="2171357"/>
              <a:ext cx="175736" cy="361951"/>
            </a:xfrm>
            <a:custGeom>
              <a:avLst/>
              <a:gdLst>
                <a:gd name="connsiteX0" fmla="*/ 20494 w 175736"/>
                <a:gd name="connsiteY0" fmla="*/ 0 h 361950"/>
                <a:gd name="connsiteX1" fmla="*/ 10969 w 175736"/>
                <a:gd name="connsiteY1" fmla="*/ 190500 h 361950"/>
                <a:gd name="connsiteX2" fmla="*/ 153844 w 175736"/>
                <a:gd name="connsiteY2" fmla="*/ 247650 h 361950"/>
                <a:gd name="connsiteX3" fmla="*/ 172894 w 175736"/>
                <a:gd name="connsiteY3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736" h="361950">
                  <a:moveTo>
                    <a:pt x="20494" y="0"/>
                  </a:moveTo>
                  <a:cubicBezTo>
                    <a:pt x="4619" y="74612"/>
                    <a:pt x="-11256" y="149225"/>
                    <a:pt x="10969" y="190500"/>
                  </a:cubicBezTo>
                  <a:cubicBezTo>
                    <a:pt x="33194" y="231775"/>
                    <a:pt x="126857" y="219075"/>
                    <a:pt x="153844" y="247650"/>
                  </a:cubicBezTo>
                  <a:cubicBezTo>
                    <a:pt x="180832" y="276225"/>
                    <a:pt x="176863" y="319087"/>
                    <a:pt x="172894" y="361950"/>
                  </a:cubicBez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3793048" y="2256936"/>
              <a:ext cx="175736" cy="361951"/>
            </a:xfrm>
            <a:custGeom>
              <a:avLst/>
              <a:gdLst>
                <a:gd name="connsiteX0" fmla="*/ 20494 w 175736"/>
                <a:gd name="connsiteY0" fmla="*/ 0 h 361950"/>
                <a:gd name="connsiteX1" fmla="*/ 10969 w 175736"/>
                <a:gd name="connsiteY1" fmla="*/ 190500 h 361950"/>
                <a:gd name="connsiteX2" fmla="*/ 153844 w 175736"/>
                <a:gd name="connsiteY2" fmla="*/ 247650 h 361950"/>
                <a:gd name="connsiteX3" fmla="*/ 172894 w 175736"/>
                <a:gd name="connsiteY3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736" h="361950">
                  <a:moveTo>
                    <a:pt x="20494" y="0"/>
                  </a:moveTo>
                  <a:cubicBezTo>
                    <a:pt x="4619" y="74612"/>
                    <a:pt x="-11256" y="149225"/>
                    <a:pt x="10969" y="190500"/>
                  </a:cubicBezTo>
                  <a:cubicBezTo>
                    <a:pt x="33194" y="231775"/>
                    <a:pt x="126857" y="219075"/>
                    <a:pt x="153844" y="247650"/>
                  </a:cubicBezTo>
                  <a:cubicBezTo>
                    <a:pt x="180832" y="276225"/>
                    <a:pt x="176863" y="319087"/>
                    <a:pt x="172894" y="361950"/>
                  </a:cubicBez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3961018" y="1958796"/>
              <a:ext cx="175736" cy="361951"/>
            </a:xfrm>
            <a:custGeom>
              <a:avLst/>
              <a:gdLst>
                <a:gd name="connsiteX0" fmla="*/ 20494 w 175736"/>
                <a:gd name="connsiteY0" fmla="*/ 0 h 361950"/>
                <a:gd name="connsiteX1" fmla="*/ 10969 w 175736"/>
                <a:gd name="connsiteY1" fmla="*/ 190500 h 361950"/>
                <a:gd name="connsiteX2" fmla="*/ 153844 w 175736"/>
                <a:gd name="connsiteY2" fmla="*/ 247650 h 361950"/>
                <a:gd name="connsiteX3" fmla="*/ 172894 w 175736"/>
                <a:gd name="connsiteY3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736" h="361950">
                  <a:moveTo>
                    <a:pt x="20494" y="0"/>
                  </a:moveTo>
                  <a:cubicBezTo>
                    <a:pt x="4619" y="74612"/>
                    <a:pt x="-11256" y="149225"/>
                    <a:pt x="10969" y="190500"/>
                  </a:cubicBezTo>
                  <a:cubicBezTo>
                    <a:pt x="33194" y="231775"/>
                    <a:pt x="126857" y="219075"/>
                    <a:pt x="153844" y="247650"/>
                  </a:cubicBezTo>
                  <a:cubicBezTo>
                    <a:pt x="180832" y="276225"/>
                    <a:pt x="176863" y="319087"/>
                    <a:pt x="172894" y="36195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4025568" y="1510429"/>
              <a:ext cx="175736" cy="361950"/>
            </a:xfrm>
            <a:custGeom>
              <a:avLst/>
              <a:gdLst>
                <a:gd name="connsiteX0" fmla="*/ 20494 w 175736"/>
                <a:gd name="connsiteY0" fmla="*/ 0 h 361950"/>
                <a:gd name="connsiteX1" fmla="*/ 10969 w 175736"/>
                <a:gd name="connsiteY1" fmla="*/ 190500 h 361950"/>
                <a:gd name="connsiteX2" fmla="*/ 153844 w 175736"/>
                <a:gd name="connsiteY2" fmla="*/ 247650 h 361950"/>
                <a:gd name="connsiteX3" fmla="*/ 172894 w 175736"/>
                <a:gd name="connsiteY3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736" h="361950">
                  <a:moveTo>
                    <a:pt x="20494" y="0"/>
                  </a:moveTo>
                  <a:cubicBezTo>
                    <a:pt x="4619" y="74612"/>
                    <a:pt x="-11256" y="149225"/>
                    <a:pt x="10969" y="190500"/>
                  </a:cubicBezTo>
                  <a:cubicBezTo>
                    <a:pt x="33194" y="231775"/>
                    <a:pt x="126857" y="219075"/>
                    <a:pt x="153844" y="247650"/>
                  </a:cubicBezTo>
                  <a:cubicBezTo>
                    <a:pt x="180832" y="276225"/>
                    <a:pt x="176863" y="319087"/>
                    <a:pt x="172894" y="361950"/>
                  </a:cubicBez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4307615" y="1975822"/>
              <a:ext cx="175736" cy="361950"/>
            </a:xfrm>
            <a:custGeom>
              <a:avLst/>
              <a:gdLst>
                <a:gd name="connsiteX0" fmla="*/ 20494 w 175736"/>
                <a:gd name="connsiteY0" fmla="*/ 0 h 361950"/>
                <a:gd name="connsiteX1" fmla="*/ 10969 w 175736"/>
                <a:gd name="connsiteY1" fmla="*/ 190500 h 361950"/>
                <a:gd name="connsiteX2" fmla="*/ 153844 w 175736"/>
                <a:gd name="connsiteY2" fmla="*/ 247650 h 361950"/>
                <a:gd name="connsiteX3" fmla="*/ 172894 w 175736"/>
                <a:gd name="connsiteY3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736" h="361950">
                  <a:moveTo>
                    <a:pt x="20494" y="0"/>
                  </a:moveTo>
                  <a:cubicBezTo>
                    <a:pt x="4619" y="74612"/>
                    <a:pt x="-11256" y="149225"/>
                    <a:pt x="10969" y="190500"/>
                  </a:cubicBezTo>
                  <a:cubicBezTo>
                    <a:pt x="33194" y="231775"/>
                    <a:pt x="126857" y="219075"/>
                    <a:pt x="153844" y="247650"/>
                  </a:cubicBezTo>
                  <a:cubicBezTo>
                    <a:pt x="180832" y="276225"/>
                    <a:pt x="176863" y="319087"/>
                    <a:pt x="172894" y="361950"/>
                  </a:cubicBez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4292887" y="1652301"/>
              <a:ext cx="175736" cy="361950"/>
            </a:xfrm>
            <a:custGeom>
              <a:avLst/>
              <a:gdLst>
                <a:gd name="connsiteX0" fmla="*/ 20494 w 175736"/>
                <a:gd name="connsiteY0" fmla="*/ 0 h 361950"/>
                <a:gd name="connsiteX1" fmla="*/ 10969 w 175736"/>
                <a:gd name="connsiteY1" fmla="*/ 190500 h 361950"/>
                <a:gd name="connsiteX2" fmla="*/ 153844 w 175736"/>
                <a:gd name="connsiteY2" fmla="*/ 247650 h 361950"/>
                <a:gd name="connsiteX3" fmla="*/ 172894 w 175736"/>
                <a:gd name="connsiteY3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736" h="361950">
                  <a:moveTo>
                    <a:pt x="20494" y="0"/>
                  </a:moveTo>
                  <a:cubicBezTo>
                    <a:pt x="4619" y="74612"/>
                    <a:pt x="-11256" y="149225"/>
                    <a:pt x="10969" y="190500"/>
                  </a:cubicBezTo>
                  <a:cubicBezTo>
                    <a:pt x="33194" y="231775"/>
                    <a:pt x="126857" y="219075"/>
                    <a:pt x="153844" y="247650"/>
                  </a:cubicBezTo>
                  <a:cubicBezTo>
                    <a:pt x="180832" y="276225"/>
                    <a:pt x="176863" y="319087"/>
                    <a:pt x="172894" y="36195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4071587" y="1796179"/>
              <a:ext cx="175736" cy="361950"/>
            </a:xfrm>
            <a:custGeom>
              <a:avLst/>
              <a:gdLst>
                <a:gd name="connsiteX0" fmla="*/ 20494 w 175736"/>
                <a:gd name="connsiteY0" fmla="*/ 0 h 361950"/>
                <a:gd name="connsiteX1" fmla="*/ 10969 w 175736"/>
                <a:gd name="connsiteY1" fmla="*/ 190500 h 361950"/>
                <a:gd name="connsiteX2" fmla="*/ 153844 w 175736"/>
                <a:gd name="connsiteY2" fmla="*/ 247650 h 361950"/>
                <a:gd name="connsiteX3" fmla="*/ 172894 w 175736"/>
                <a:gd name="connsiteY3" fmla="*/ 36195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736" h="361950">
                  <a:moveTo>
                    <a:pt x="20494" y="0"/>
                  </a:moveTo>
                  <a:cubicBezTo>
                    <a:pt x="4619" y="74612"/>
                    <a:pt x="-11256" y="149225"/>
                    <a:pt x="10969" y="190500"/>
                  </a:cubicBezTo>
                  <a:cubicBezTo>
                    <a:pt x="33194" y="231775"/>
                    <a:pt x="126857" y="219075"/>
                    <a:pt x="153844" y="247650"/>
                  </a:cubicBezTo>
                  <a:cubicBezTo>
                    <a:pt x="180832" y="276225"/>
                    <a:pt x="176863" y="319087"/>
                    <a:pt x="172894" y="361950"/>
                  </a:cubicBez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89242" y="1603139"/>
              <a:ext cx="930095" cy="559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solidFill>
                    <a:srgbClr val="0070C0"/>
                  </a:solidFill>
                </a:rPr>
                <a:t>Normal DNA</a:t>
              </a:r>
              <a:endParaRPr lang="en-US" sz="1000" b="1" dirty="0">
                <a:solidFill>
                  <a:srgbClr val="0070C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99849" y="2284041"/>
              <a:ext cx="732412" cy="468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solidFill>
                    <a:srgbClr val="FF0000"/>
                  </a:solidFill>
                </a:rPr>
                <a:t>Tumor DNA</a:t>
              </a:r>
              <a:endParaRPr lang="en-US" sz="1000" b="1" dirty="0">
                <a:solidFill>
                  <a:srgbClr val="FF0000"/>
                </a:solidFill>
              </a:endParaRPr>
            </a:p>
          </p:txBody>
        </p:sp>
        <p:pic>
          <p:nvPicPr>
            <p:cNvPr id="26" name="Picture 10" descr="http://swog.org/images/WBprocessing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712450" y="1591553"/>
              <a:ext cx="366257" cy="1726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http://www.ribbonofpink.com/copy/images/stage4.jp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90639" y="1232663"/>
              <a:ext cx="1009629" cy="2003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 27"/>
            <p:cNvSpPr/>
            <p:nvPr/>
          </p:nvSpPr>
          <p:spPr>
            <a:xfrm>
              <a:off x="2238375" y="1355347"/>
              <a:ext cx="628650" cy="1993970"/>
            </a:xfrm>
            <a:custGeom>
              <a:avLst/>
              <a:gdLst>
                <a:gd name="connsiteX0" fmla="*/ 0 w 628650"/>
                <a:gd name="connsiteY0" fmla="*/ 1759328 h 1993970"/>
                <a:gd name="connsiteX1" fmla="*/ 142875 w 628650"/>
                <a:gd name="connsiteY1" fmla="*/ 1854578 h 1993970"/>
                <a:gd name="connsiteX2" fmla="*/ 476250 w 628650"/>
                <a:gd name="connsiteY2" fmla="*/ 111503 h 1993970"/>
                <a:gd name="connsiteX3" fmla="*/ 628650 w 628650"/>
                <a:gd name="connsiteY3" fmla="*/ 321053 h 199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650" h="1993970">
                  <a:moveTo>
                    <a:pt x="0" y="1759328"/>
                  </a:moveTo>
                  <a:cubicBezTo>
                    <a:pt x="31750" y="1944271"/>
                    <a:pt x="63500" y="2129215"/>
                    <a:pt x="142875" y="1854578"/>
                  </a:cubicBezTo>
                  <a:cubicBezTo>
                    <a:pt x="222250" y="1579941"/>
                    <a:pt x="395288" y="367090"/>
                    <a:pt x="476250" y="111503"/>
                  </a:cubicBezTo>
                  <a:cubicBezTo>
                    <a:pt x="557213" y="-144085"/>
                    <a:pt x="592931" y="88484"/>
                    <a:pt x="628650" y="321053"/>
                  </a:cubicBezTo>
                </a:path>
              </a:pathLst>
            </a:cu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Freeform 28"/>
          <p:cNvSpPr/>
          <p:nvPr/>
        </p:nvSpPr>
        <p:spPr>
          <a:xfrm rot="16200000" flipV="1">
            <a:off x="1966227" y="2578396"/>
            <a:ext cx="139256" cy="258984"/>
          </a:xfrm>
          <a:custGeom>
            <a:avLst/>
            <a:gdLst>
              <a:gd name="connsiteX0" fmla="*/ 20494 w 175736"/>
              <a:gd name="connsiteY0" fmla="*/ 0 h 361950"/>
              <a:gd name="connsiteX1" fmla="*/ 10969 w 175736"/>
              <a:gd name="connsiteY1" fmla="*/ 190500 h 361950"/>
              <a:gd name="connsiteX2" fmla="*/ 153844 w 175736"/>
              <a:gd name="connsiteY2" fmla="*/ 247650 h 361950"/>
              <a:gd name="connsiteX3" fmla="*/ 172894 w 175736"/>
              <a:gd name="connsiteY3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736" h="361950">
                <a:moveTo>
                  <a:pt x="20494" y="0"/>
                </a:moveTo>
                <a:cubicBezTo>
                  <a:pt x="4619" y="74612"/>
                  <a:pt x="-11256" y="149225"/>
                  <a:pt x="10969" y="190500"/>
                </a:cubicBezTo>
                <a:cubicBezTo>
                  <a:pt x="33194" y="231775"/>
                  <a:pt x="126857" y="219075"/>
                  <a:pt x="153844" y="247650"/>
                </a:cubicBezTo>
                <a:cubicBezTo>
                  <a:pt x="180832" y="276225"/>
                  <a:pt x="176863" y="319087"/>
                  <a:pt x="172894" y="361950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3924300" y="2266951"/>
            <a:ext cx="4038600" cy="2743199"/>
            <a:chOff x="1276349" y="2387169"/>
            <a:chExt cx="6381751" cy="3699306"/>
          </a:xfrm>
        </p:grpSpPr>
        <p:pic>
          <p:nvPicPr>
            <p:cNvPr id="31" name="Picture 4" descr="Y:\qms\research\analysis\NGDX-P00110\derived_data\R_out\Step58.oncoprint.v4.pn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76349" y="2562225"/>
              <a:ext cx="6381751" cy="352425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Y:\qms\research\analysis\NGDX-P00110\derived_data\R_out\Step58.oncoprint.v4.png"/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76349" y="2387169"/>
              <a:ext cx="6381751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018628" y="2271198"/>
            <a:ext cx="805542" cy="470616"/>
            <a:chOff x="6000206" y="1580429"/>
            <a:chExt cx="805542" cy="470616"/>
          </a:xfrm>
        </p:grpSpPr>
        <p:sp>
          <p:nvSpPr>
            <p:cNvPr id="34" name="Rectangle 33"/>
            <p:cNvSpPr/>
            <p:nvPr/>
          </p:nvSpPr>
          <p:spPr>
            <a:xfrm>
              <a:off x="6000206" y="1654629"/>
              <a:ext cx="139337" cy="113211"/>
            </a:xfrm>
            <a:prstGeom prst="rect">
              <a:avLst/>
            </a:prstGeom>
            <a:solidFill>
              <a:srgbClr val="25D7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143893" y="1580429"/>
              <a:ext cx="6531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Tumor</a:t>
              </a:r>
              <a:endParaRPr lang="en-US" sz="11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008919" y="1863635"/>
              <a:ext cx="139337" cy="1132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52606" y="1789435"/>
              <a:ext cx="6531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Plasma</a:t>
              </a:r>
              <a:endParaRPr lang="en-US" sz="11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027341" y="2705743"/>
            <a:ext cx="1294957" cy="470615"/>
            <a:chOff x="6000206" y="1580430"/>
            <a:chExt cx="1294957" cy="470615"/>
          </a:xfrm>
        </p:grpSpPr>
        <p:sp>
          <p:nvSpPr>
            <p:cNvPr id="39" name="Rectangle 38"/>
            <p:cNvSpPr/>
            <p:nvPr/>
          </p:nvSpPr>
          <p:spPr>
            <a:xfrm>
              <a:off x="6000206" y="1654629"/>
              <a:ext cx="139337" cy="113211"/>
            </a:xfrm>
            <a:prstGeom prst="rect">
              <a:avLst/>
            </a:prstGeom>
            <a:solidFill>
              <a:srgbClr val="0076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143893" y="1580430"/>
              <a:ext cx="11512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Short variant</a:t>
              </a:r>
              <a:endParaRPr lang="en-US" sz="11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008919" y="1863635"/>
              <a:ext cx="139337" cy="11321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152606" y="1789435"/>
              <a:ext cx="10641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Amplification</a:t>
              </a:r>
              <a:endParaRPr lang="en-US" sz="11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noProof="0" smtClean="0"/>
              <a:pPr/>
              <a:t>24</a:t>
            </a:fld>
            <a:endParaRPr lang="en-US" noProof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595137" y="5166506"/>
            <a:ext cx="5986465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US" sz="2000" dirty="0" smtClean="0"/>
              <a:t>Description </a:t>
            </a:r>
            <a:r>
              <a:rPr lang="en-US" sz="2000" dirty="0"/>
              <a:t>of mutation </a:t>
            </a:r>
            <a:r>
              <a:rPr lang="en-US" sz="2000" dirty="0" smtClean="0"/>
              <a:t>landscape</a:t>
            </a:r>
          </a:p>
          <a:p>
            <a:pPr marL="457200" lvl="0" indent="-4572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US" sz="2000" dirty="0" smtClean="0"/>
              <a:t>Identification how mutations change over time</a:t>
            </a:r>
          </a:p>
          <a:p>
            <a:pPr marL="457200" lvl="0" indent="-4572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US" sz="2000" dirty="0" smtClean="0"/>
              <a:t>Correlate </a:t>
            </a:r>
            <a:r>
              <a:rPr lang="en-US" sz="2000" dirty="0" err="1" smtClean="0"/>
              <a:t>ctDNA</a:t>
            </a:r>
            <a:r>
              <a:rPr lang="en-US" sz="2000" dirty="0" smtClean="0"/>
              <a:t> with response to therapy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4770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Description </a:t>
            </a:r>
            <a:r>
              <a:rPr lang="en-US" dirty="0">
                <a:solidFill>
                  <a:schemeClr val="tx1"/>
                </a:solidFill>
              </a:rPr>
              <a:t>of mutation landscape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noProof="0" smtClean="0"/>
              <a:pPr/>
              <a:t>25</a:t>
            </a:fld>
            <a:endParaRPr lang="en-US" noProof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lasma-tumor pairs from late stage breast cancer</a:t>
            </a:r>
            <a:endParaRPr lang="en-US" dirty="0"/>
          </a:p>
        </p:txBody>
      </p:sp>
      <p:pic>
        <p:nvPicPr>
          <p:cNvPr id="6146" name="Picture 2" descr="Y:\qms\research\analysis\NGDX-P00110\derived_data\R_out\Step58.oncoprint.v5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99" t="11903" r="3829" b="13875"/>
          <a:stretch/>
        </p:blipFill>
        <p:spPr bwMode="auto">
          <a:xfrm>
            <a:off x="419428" y="1247776"/>
            <a:ext cx="8293887" cy="521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2019300" y="1781175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343150" y="1781175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667000" y="1781175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990850" y="1781175"/>
            <a:ext cx="34290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333750" y="1781174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657600" y="1781174"/>
            <a:ext cx="352425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010025" y="1781174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333875" y="1781175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657725" y="1781175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981575" y="1781175"/>
            <a:ext cx="34290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324475" y="1781173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648325" y="1781173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972175" y="1781173"/>
            <a:ext cx="352425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324600" y="1781173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648450" y="1781173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972300" y="1781173"/>
            <a:ext cx="352425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324725" y="1781173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648575" y="1781173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972425" y="1781173"/>
            <a:ext cx="352425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343150" y="1943100"/>
            <a:ext cx="323850" cy="1524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667000" y="2095500"/>
            <a:ext cx="323850" cy="1524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010025" y="1943100"/>
            <a:ext cx="323850" cy="1524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657725" y="1943100"/>
            <a:ext cx="323850" cy="1524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657725" y="2247900"/>
            <a:ext cx="323850" cy="1524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657725" y="2559050"/>
            <a:ext cx="323850" cy="1524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994275" y="2247900"/>
            <a:ext cx="323850" cy="1524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987925" y="2095500"/>
            <a:ext cx="323850" cy="1524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994275" y="1943100"/>
            <a:ext cx="323850" cy="1524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648325" y="2559050"/>
            <a:ext cx="323850" cy="1524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986462" y="3814762"/>
            <a:ext cx="323850" cy="1524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5986462" y="4449762"/>
            <a:ext cx="323850" cy="1524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972299" y="3814760"/>
            <a:ext cx="352425" cy="1524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648575" y="3667124"/>
            <a:ext cx="323850" cy="1524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986712" y="1943100"/>
            <a:ext cx="323850" cy="1524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324724" y="1943100"/>
            <a:ext cx="323850" cy="1524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321549" y="2095500"/>
            <a:ext cx="323850" cy="1524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86587" y="2247900"/>
            <a:ext cx="323850" cy="1524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324600" y="2095500"/>
            <a:ext cx="323850" cy="1524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324475" y="3028950"/>
            <a:ext cx="323850" cy="1524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4333875" y="2095500"/>
            <a:ext cx="323850" cy="152400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82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>
                <a:solidFill>
                  <a:schemeClr val="tx1"/>
                </a:solidFill>
              </a:rPr>
              <a:t>cfDNA</a:t>
            </a:r>
            <a:r>
              <a:rPr lang="en-US" sz="2800" dirty="0" smtClean="0">
                <a:solidFill>
                  <a:schemeClr val="tx1"/>
                </a:solidFill>
              </a:rPr>
              <a:t> reflects changes in tumor over time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noProof="0" smtClean="0"/>
              <a:pPr/>
              <a:t>26</a:t>
            </a:fld>
            <a:endParaRPr lang="en-US" noProof="0" dirty="0" smtClean="0"/>
          </a:p>
        </p:txBody>
      </p:sp>
      <p:pic>
        <p:nvPicPr>
          <p:cNvPr id="12" name="Picture 3" descr="Y:\qms\research\analysis\NGDX-P00110\derived_data\R_out\Step26.SNVs.AF.plasma.tumor.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828" y="1408938"/>
            <a:ext cx="3972687" cy="397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0075" y="5572125"/>
            <a:ext cx="7943850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cfDNA has higher concordance with recently collected tumor tissue</a:t>
            </a:r>
          </a:p>
          <a:p>
            <a:r>
              <a:rPr lang="en-US" sz="2000" dirty="0" smtClean="0"/>
              <a:t>Suggests that changes in tumors over time are reflected in cfDNA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2705100"/>
            <a:ext cx="4467225" cy="504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163526"/>
              </p:ext>
            </p:extLst>
          </p:nvPr>
        </p:nvGraphicFramePr>
        <p:xfrm>
          <a:off x="4503973" y="2556103"/>
          <a:ext cx="4444093" cy="1307644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1366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975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Time </a:t>
                      </a:r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elapsed between collections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871" marR="6871" marT="68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Variants </a:t>
                      </a:r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detected in plasma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871" marR="6871" marT="687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Detected in tumor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871" marR="6871" marT="68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487">
                <a:tc vMerge="1"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871" marR="6871" marT="687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871" marR="6871" marT="687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871" marR="6871" marT="68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%</a:t>
                      </a:r>
                      <a:r>
                        <a:rPr lang="en-US" sz="14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Agree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871" marR="6871" marT="687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7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i="0" u="none" strike="noStrike" dirty="0" smtClean="0">
                          <a:effectLst/>
                          <a:latin typeface="+mn-lt"/>
                        </a:rPr>
                        <a:t>All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871" marR="6871" marT="68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871" marR="6871" marT="687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effectLst/>
                          <a:latin typeface="+mn-lt"/>
                        </a:rPr>
                        <a:t>42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871" marR="6871" marT="68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 smtClean="0">
                          <a:effectLst/>
                          <a:latin typeface="+mn-lt"/>
                        </a:rPr>
                        <a:t>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871" marR="6871" marT="687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7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5-15 years</a:t>
                      </a:r>
                      <a:endParaRPr lang="en-US" sz="1400" b="0" i="0" u="none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6871" marR="6871" marT="68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27</a:t>
                      </a:r>
                      <a:endParaRPr lang="en-US" sz="1400" b="0" i="0" u="none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6871" marR="6871" marT="687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11</a:t>
                      </a:r>
                      <a:endParaRPr lang="en-US" sz="1400" b="0" i="0" u="none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6871" marR="6871" marT="68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41</a:t>
                      </a:r>
                      <a:endParaRPr lang="en-US" sz="1400" b="0" i="0" u="none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6871" marR="6871" marT="687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75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&lt;1 year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871" marR="6871" marT="68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37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871" marR="6871" marT="687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31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871" marR="6871" marT="687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84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871" marR="6871" marT="6871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90981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Description </a:t>
            </a:r>
            <a:r>
              <a:rPr lang="en-US" dirty="0">
                <a:solidFill>
                  <a:schemeClr val="tx1"/>
                </a:solidFill>
              </a:rPr>
              <a:t>of mutation landscape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noProof="0" smtClean="0"/>
              <a:pPr/>
              <a:t>27</a:t>
            </a:fld>
            <a:endParaRPr lang="en-US" noProof="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ESR1 has more mutations in plasma than in tumor</a:t>
            </a:r>
            <a:endParaRPr lang="en-US" dirty="0"/>
          </a:p>
        </p:txBody>
      </p:sp>
      <p:pic>
        <p:nvPicPr>
          <p:cNvPr id="6146" name="Picture 2" descr="Y:\qms\research\analysis\NGDX-P00110\derived_data\R_out\Step58.oncoprint.v5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99" t="11903" r="3829" b="13875"/>
          <a:stretch/>
        </p:blipFill>
        <p:spPr bwMode="auto">
          <a:xfrm>
            <a:off x="419428" y="1247776"/>
            <a:ext cx="8293887" cy="521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19300" y="1781175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43150" y="1781175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00" y="1781175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90850" y="1781175"/>
            <a:ext cx="34290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33750" y="1781174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57600" y="1781174"/>
            <a:ext cx="352425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010025" y="1781174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333875" y="1781175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57725" y="1781175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81575" y="1781175"/>
            <a:ext cx="34290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24475" y="1781173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48325" y="1781173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72175" y="1781173"/>
            <a:ext cx="352425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324600" y="1781173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648450" y="1781173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972300" y="1781173"/>
            <a:ext cx="352425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324725" y="1781173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648575" y="1781173"/>
            <a:ext cx="323850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972425" y="1781173"/>
            <a:ext cx="352425" cy="4067175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52267" y="2837464"/>
            <a:ext cx="7510683" cy="197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21408" y="3652711"/>
            <a:ext cx="7772400" cy="2473037"/>
            <a:chOff x="721408" y="3652711"/>
            <a:chExt cx="7772400" cy="247303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1408" y="3652711"/>
              <a:ext cx="7772400" cy="247303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16677" y="5802551"/>
              <a:ext cx="3233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K. </a:t>
              </a:r>
              <a:r>
                <a:rPr lang="en-US" sz="1200" dirty="0" err="1" smtClean="0"/>
                <a:t>Polyak</a:t>
              </a:r>
              <a:r>
                <a:rPr lang="en-US" sz="1200" dirty="0" smtClean="0"/>
                <a:t>, </a:t>
              </a:r>
              <a:r>
                <a:rPr lang="it-IT" sz="1200" i="1" dirty="0"/>
                <a:t>Nature </a:t>
              </a:r>
              <a:r>
                <a:rPr lang="it-IT" sz="1200" i="1" dirty="0" smtClean="0"/>
                <a:t>Medicine</a:t>
              </a:r>
              <a:r>
                <a:rPr lang="it-IT" sz="1200" dirty="0" smtClean="0"/>
                <a:t>, 2014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33066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Impact of </a:t>
            </a:r>
            <a:r>
              <a:rPr lang="en-US" sz="2800" dirty="0" err="1" smtClean="0">
                <a:solidFill>
                  <a:schemeClr val="tx1"/>
                </a:solidFill>
              </a:rPr>
              <a:t>cfDNA</a:t>
            </a:r>
            <a:r>
              <a:rPr lang="en-US" sz="2800" dirty="0" smtClean="0">
                <a:solidFill>
                  <a:schemeClr val="tx1"/>
                </a:solidFill>
              </a:rPr>
              <a:t>-detected </a:t>
            </a:r>
            <a:r>
              <a:rPr lang="en-US" sz="2800" i="1" dirty="0" smtClean="0">
                <a:solidFill>
                  <a:schemeClr val="tx1"/>
                </a:solidFill>
              </a:rPr>
              <a:t>ESR1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Mutations on </a:t>
            </a:r>
            <a:r>
              <a:rPr lang="en-US" sz="2800" dirty="0" err="1" smtClean="0">
                <a:solidFill>
                  <a:schemeClr val="tx1"/>
                </a:solidFill>
              </a:rPr>
              <a:t>everolimus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treatment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noProof="0" smtClean="0"/>
              <a:pPr/>
              <a:t>28</a:t>
            </a:fld>
            <a:endParaRPr lang="en-US" noProof="0" smtClean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005" y="1436597"/>
            <a:ext cx="5891430" cy="4648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/>
          <p:cNvCxnSpPr/>
          <p:nvPr/>
        </p:nvCxnSpPr>
        <p:spPr>
          <a:xfrm>
            <a:off x="5391643" y="1805373"/>
            <a:ext cx="46633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415707" y="2206424"/>
            <a:ext cx="466333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99666" y="1997879"/>
            <a:ext cx="46633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15709" y="2406951"/>
            <a:ext cx="46633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78293" y="1632466"/>
            <a:ext cx="163629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WT EVE+EXE</a:t>
            </a:r>
          </a:p>
          <a:p>
            <a:r>
              <a:rPr lang="en-US" sz="1400" dirty="0" smtClean="0"/>
              <a:t>WT EXE</a:t>
            </a:r>
          </a:p>
          <a:p>
            <a:r>
              <a:rPr lang="en-US" sz="1400" dirty="0" smtClean="0"/>
              <a:t>Y537S EVE+EXE</a:t>
            </a:r>
          </a:p>
          <a:p>
            <a:r>
              <a:rPr lang="en-US" sz="1400" dirty="0" smtClean="0"/>
              <a:t>Y537S EXE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6524830" y="6622341"/>
            <a:ext cx="2619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Chandarlapaty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et al, SABCS 2015</a:t>
            </a:r>
            <a:endParaRPr lang="en-US" sz="1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2888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Monitoring </a:t>
            </a:r>
            <a:r>
              <a:rPr lang="en-US" sz="2800" dirty="0" err="1" smtClean="0">
                <a:solidFill>
                  <a:schemeClr val="tx1"/>
                </a:solidFill>
              </a:rPr>
              <a:t>cfDNA</a:t>
            </a:r>
            <a:r>
              <a:rPr lang="en-US" sz="2800" dirty="0" smtClean="0">
                <a:solidFill>
                  <a:schemeClr val="tx1"/>
                </a:solidFill>
              </a:rPr>
              <a:t> during treatment can detect relapse and resistance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2400" y="6054627"/>
            <a:ext cx="4319587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msgothic" charset="-128"/>
                <a:cs typeface="msgothic" charset="-128"/>
              </a:defRPr>
            </a:lvl9pPr>
          </a:lstStyle>
          <a:p>
            <a:r>
              <a:rPr lang="en-GB" altLang="x-none" sz="1200" dirty="0" smtClean="0">
                <a:latin typeface="Arial" charset="0"/>
              </a:rPr>
              <a:t>Crowley et al., </a:t>
            </a:r>
            <a:r>
              <a:rPr lang="en-GB" altLang="x-none" sz="1200" i="1" dirty="0" smtClean="0">
                <a:latin typeface="Arial" charset="0"/>
              </a:rPr>
              <a:t>Nature </a:t>
            </a:r>
            <a:r>
              <a:rPr lang="en-GB" altLang="x-none" sz="1200" i="1" dirty="0">
                <a:latin typeface="Arial" charset="0"/>
              </a:rPr>
              <a:t>Reviews Clinical </a:t>
            </a:r>
            <a:r>
              <a:rPr lang="en-GB" altLang="x-none" sz="1200" i="1" dirty="0" smtClean="0">
                <a:latin typeface="Arial" charset="0"/>
              </a:rPr>
              <a:t>Oncology</a:t>
            </a:r>
            <a:r>
              <a:rPr lang="en-GB" altLang="x-none" sz="1200" dirty="0" smtClean="0">
                <a:latin typeface="Arial" charset="0"/>
              </a:rPr>
              <a:t>, July </a:t>
            </a:r>
            <a:r>
              <a:rPr lang="en-GB" altLang="x-none" sz="1200" dirty="0">
                <a:latin typeface="Arial" charset="0"/>
              </a:rPr>
              <a:t>2013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47800"/>
            <a:ext cx="6083300" cy="450164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noProof="0" smtClean="0"/>
              <a:pPr/>
              <a:t>29</a:t>
            </a:fld>
            <a:endParaRPr lang="en-US" noProof="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7739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 of action biomarkers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08760"/>
            <a:ext cx="3292642" cy="452628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600" dirty="0" smtClean="0"/>
              <a:t>Observe modulation of target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dirty="0" smtClean="0"/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600" dirty="0" smtClean="0"/>
              <a:t>Predict drug exposure or metabolism </a:t>
            </a:r>
          </a:p>
          <a:p>
            <a:pPr marL="0" indent="0">
              <a:spcBef>
                <a:spcPts val="0"/>
              </a:spcBef>
              <a:buNone/>
            </a:pPr>
            <a:endParaRPr lang="en-US" sz="2600" dirty="0" smtClean="0"/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600" dirty="0" smtClean="0"/>
              <a:t>Monitor drug safety and efficacy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8" name="TextBox 7"/>
          <p:cNvSpPr txBox="1"/>
          <p:nvPr/>
        </p:nvSpPr>
        <p:spPr>
          <a:xfrm>
            <a:off x="4038600" y="1371600"/>
            <a:ext cx="5029200" cy="13234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Measure serum </a:t>
            </a:r>
            <a:r>
              <a:rPr lang="en-US" sz="2000" dirty="0"/>
              <a:t>LDL cholesterol </a:t>
            </a:r>
            <a:r>
              <a:rPr lang="en-US" sz="2000" dirty="0" smtClean="0"/>
              <a:t>in patients </a:t>
            </a:r>
            <a:r>
              <a:rPr lang="en-US" sz="2000" dirty="0"/>
              <a:t>with </a:t>
            </a:r>
            <a:r>
              <a:rPr lang="en-US" sz="2000" dirty="0" smtClean="0"/>
              <a:t>hypercholesterolemia </a:t>
            </a:r>
            <a:r>
              <a:rPr lang="en-US" sz="2000" dirty="0"/>
              <a:t>to assess response to a lipid-lowering </a:t>
            </a:r>
            <a:r>
              <a:rPr lang="en-US" sz="2000" dirty="0" smtClean="0"/>
              <a:t>treatment</a:t>
            </a:r>
          </a:p>
          <a:p>
            <a:pPr algn="ctr"/>
            <a:r>
              <a:rPr lang="en-US" sz="2000" dirty="0" smtClean="0"/>
              <a:t>Pharmacodynamics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038600" y="2984570"/>
            <a:ext cx="5029200" cy="132343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Assess </a:t>
            </a:r>
            <a:r>
              <a:rPr lang="en-US" sz="2000" dirty="0" smtClean="0"/>
              <a:t>CYP2C9 gene variants to predict warfarin metabolism and identify appropriate dosing</a:t>
            </a:r>
            <a:endParaRPr lang="en-US" sz="2000" dirty="0"/>
          </a:p>
          <a:p>
            <a:pPr algn="ctr"/>
            <a:r>
              <a:rPr lang="en-US" sz="2000" dirty="0" smtClean="0"/>
              <a:t>Pharmacogenomics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038600" y="4623137"/>
            <a:ext cx="5029200" cy="10156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Liver function panels to identify liver toxicities in patients treated with liver-metabolized drugs</a:t>
            </a:r>
            <a:endParaRPr lang="en-US" sz="20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85800" y="5836920"/>
            <a:ext cx="8001000" cy="4526280"/>
          </a:xfrm>
          <a:prstGeom prst="rect">
            <a:avLst/>
          </a:prstGeom>
        </p:spPr>
        <p:txBody>
          <a:bodyPr vert="horz" lIns="0" tIns="0" rIns="0" bIns="0" spcCol="182880" rtlCol="0">
            <a:noAutofit/>
          </a:bodyPr>
          <a:lstStyle>
            <a:lvl1pPr marL="452438" indent="-452438" algn="l" defTabSz="914400" rtl="0" eaLnBrk="1" latinLnBrk="0" hangingPunct="1">
              <a:spcBef>
                <a:spcPts val="1200"/>
              </a:spcBef>
              <a:buClrTx/>
              <a:buSzPct val="100000"/>
              <a:buFont typeface="+mj-lt"/>
              <a:buAutoNum type="arabicPeriod"/>
              <a:tabLst>
                <a:tab pos="3998913" algn="r"/>
                <a:tab pos="8229600" algn="r"/>
              </a:tabLs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31775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6175" indent="-231775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425" indent="-22225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600" dirty="0" smtClean="0"/>
              <a:t>Requires understanding drug target, mechanism, metabolism, </a:t>
            </a:r>
            <a:r>
              <a:rPr lang="en-US" sz="2600" dirty="0" err="1" smtClean="0"/>
              <a:t>etc</a:t>
            </a:r>
            <a:endParaRPr lang="en-US" sz="2600" dirty="0" smtClean="0"/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63828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44" y="305999"/>
            <a:ext cx="8918256" cy="802800"/>
          </a:xfrm>
        </p:spPr>
        <p:txBody>
          <a:bodyPr>
            <a:normAutofit fontScale="90000"/>
          </a:bodyPr>
          <a:lstStyle/>
          <a:p>
            <a:r>
              <a:rPr lang="en-US" sz="3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 progression detectable in </a:t>
            </a:r>
            <a:r>
              <a:rPr lang="en-US" sz="31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cfDNA</a:t>
            </a:r>
            <a:r>
              <a:rPr lang="en-US" sz="3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prior to </a:t>
            </a:r>
            <a:r>
              <a:rPr lang="en-US" sz="3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  <a:br>
              <a:rPr lang="en-US" sz="3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r>
              <a:rPr lang="en-US" sz="24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study using a broad NGS panel</a:t>
            </a:r>
            <a:endParaRPr lang="en-US" sz="2400" i="1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noProof="0" smtClean="0"/>
              <a:pPr/>
              <a:t>30</a:t>
            </a:fld>
            <a:endParaRPr lang="en-US" noProof="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3" y="1360170"/>
            <a:ext cx="463867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51560" y="3497580"/>
            <a:ext cx="3736658" cy="35433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8650" y="5223510"/>
            <a:ext cx="240030" cy="2057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51560" y="5157103"/>
            <a:ext cx="2496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= 100% (are sized by AF)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5700965" y="1815743"/>
            <a:ext cx="3094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Overall lesion response:</a:t>
            </a:r>
          </a:p>
          <a:p>
            <a:r>
              <a:rPr lang="en-US" sz="1600" dirty="0" smtClean="0"/>
              <a:t>PR   PR  </a:t>
            </a:r>
            <a:r>
              <a:rPr lang="en-US" sz="1600" dirty="0" err="1" smtClean="0"/>
              <a:t>PR</a:t>
            </a:r>
            <a:r>
              <a:rPr lang="en-US" sz="1600" dirty="0" smtClean="0"/>
              <a:t>   </a:t>
            </a:r>
            <a:r>
              <a:rPr lang="en-US" sz="1600" dirty="0" err="1" smtClean="0"/>
              <a:t>PR</a:t>
            </a:r>
            <a:r>
              <a:rPr lang="en-US" sz="1600" dirty="0" smtClean="0"/>
              <a:t>   </a:t>
            </a:r>
            <a:r>
              <a:rPr lang="en-US" sz="1600" dirty="0" err="1" smtClean="0"/>
              <a:t>PR</a:t>
            </a:r>
            <a:r>
              <a:rPr lang="en-US" sz="1600" dirty="0" smtClean="0"/>
              <a:t>   </a:t>
            </a:r>
            <a:r>
              <a:rPr lang="en-US" sz="1600" dirty="0" err="1" smtClean="0"/>
              <a:t>PR</a:t>
            </a:r>
            <a:r>
              <a:rPr lang="en-US" sz="1600" dirty="0" smtClean="0"/>
              <a:t>  </a:t>
            </a:r>
            <a:r>
              <a:rPr lang="en-US" sz="1600" dirty="0" smtClean="0">
                <a:solidFill>
                  <a:srgbClr val="FF0000"/>
                </a:solidFill>
              </a:rPr>
              <a:t>PD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05400" y="4809485"/>
            <a:ext cx="396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Baseline     C3D3	    C5D1    C7D1     C8D28  C12D2   C13D28  C14D28</a:t>
            </a:r>
            <a:endParaRPr lang="en-US" sz="9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88" y="2396490"/>
            <a:ext cx="39338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73108" y="1204080"/>
            <a:ext cx="3252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% Change from BL</a:t>
            </a:r>
          </a:p>
          <a:p>
            <a:r>
              <a:rPr lang="en-US" sz="1600" dirty="0" smtClean="0">
                <a:solidFill>
                  <a:srgbClr val="0070C0"/>
                </a:solidFill>
              </a:rPr>
              <a:t>% </a:t>
            </a:r>
            <a:r>
              <a:rPr lang="en-US" sz="1600" dirty="0">
                <a:solidFill>
                  <a:srgbClr val="0070C0"/>
                </a:solidFill>
              </a:rPr>
              <a:t>Change from Smallest Sum 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5272" y="5772090"/>
            <a:ext cx="868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accent1"/>
                </a:solidFill>
              </a:rPr>
              <a:t>Recurrence </a:t>
            </a:r>
            <a:r>
              <a:rPr lang="en-US" sz="2000" b="1" dirty="0" smtClean="0">
                <a:solidFill>
                  <a:schemeClr val="accent1"/>
                </a:solidFill>
              </a:rPr>
              <a:t>detected in </a:t>
            </a:r>
            <a:r>
              <a:rPr lang="en-US" sz="2000" b="1" dirty="0" err="1" smtClean="0">
                <a:solidFill>
                  <a:schemeClr val="accent1"/>
                </a:solidFill>
              </a:rPr>
              <a:t>cfDNA</a:t>
            </a:r>
            <a:r>
              <a:rPr lang="en-US" sz="2000" b="1" dirty="0" smtClean="0">
                <a:solidFill>
                  <a:schemeClr val="accent1"/>
                </a:solidFill>
              </a:rPr>
              <a:t> up to  20 weeks prior to CT finding</a:t>
            </a:r>
            <a:endParaRPr lang="en-US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1447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Summary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6AA3EA-0569-43EF-BBA3-83FDB109D582}" type="slidenum">
              <a:rPr lang="en-US" noProof="0" smtClean="0"/>
              <a:pPr/>
              <a:t>31</a:t>
            </a:fld>
            <a:endParaRPr lang="en-US" noProof="0" dirty="0" smtClean="0"/>
          </a:p>
        </p:txBody>
      </p:sp>
      <p:sp>
        <p:nvSpPr>
          <p:cNvPr id="55" name="Inhaltsplatzhalter 5"/>
          <p:cNvSpPr txBox="1">
            <a:spLocks/>
          </p:cNvSpPr>
          <p:nvPr/>
        </p:nvSpPr>
        <p:spPr bwMode="gray">
          <a:xfrm>
            <a:off x="149682" y="1297021"/>
            <a:ext cx="8994318" cy="4417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3363" indent="-233363" algn="l" rtl="0" eaLnBrk="1" fontAlgn="base" hangingPunct="1">
              <a:lnSpc>
                <a:spcPct val="95000"/>
              </a:lnSpc>
              <a:spcBef>
                <a:spcPct val="750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Wingdings" pitchFamily="2" charset="2"/>
              <a:buChar char="§"/>
              <a:defRPr sz="24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98463" indent="-163513" algn="l" rtl="0" eaLnBrk="1" fontAlgn="base" hangingPunct="1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17B69"/>
              </a:buClr>
              <a:buFont typeface="Arial" charset="0"/>
              <a:buChar char="•"/>
              <a:defRPr sz="2000">
                <a:solidFill>
                  <a:schemeClr val="accent6"/>
                </a:solidFill>
                <a:latin typeface="+mn-lt"/>
              </a:defRPr>
            </a:lvl2pPr>
            <a:lvl3pPr marL="577850" indent="-177800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Tx/>
              <a:buFont typeface="Arial" charset="0"/>
              <a:buChar char="-"/>
              <a:defRPr>
                <a:solidFill>
                  <a:schemeClr val="accent6"/>
                </a:solidFill>
                <a:latin typeface="+mn-lt"/>
              </a:defRPr>
            </a:lvl3pPr>
            <a:lvl4pPr marL="752475" indent="-173038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Tx/>
              <a:buFont typeface="Arial" charset="0"/>
              <a:buChar char="•"/>
              <a:defRPr sz="1600">
                <a:solidFill>
                  <a:schemeClr val="accent6"/>
                </a:solidFill>
                <a:latin typeface="+mn-lt"/>
              </a:defRPr>
            </a:lvl4pPr>
            <a:lvl5pPr marL="9175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accent6"/>
                </a:solidFill>
                <a:latin typeface="+mn-lt"/>
              </a:defRPr>
            </a:lvl5pPr>
            <a:lvl6pPr marL="13747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18319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22891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27463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1"/>
                </a:solidFill>
              </a:rPr>
              <a:t>cfDNA represents an opportunity for temporally-relevant tumor genotyping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1"/>
                </a:solidFill>
              </a:rPr>
              <a:t>cfDNA is </a:t>
            </a:r>
            <a:r>
              <a:rPr lang="en-US" dirty="0">
                <a:solidFill>
                  <a:schemeClr val="tx1"/>
                </a:solidFill>
              </a:rPr>
              <a:t>promising for </a:t>
            </a:r>
            <a:r>
              <a:rPr lang="en-US" dirty="0" smtClean="0">
                <a:solidFill>
                  <a:schemeClr val="tx1"/>
                </a:solidFill>
              </a:rPr>
              <a:t>understanding drug response and the </a:t>
            </a:r>
            <a:r>
              <a:rPr lang="en-US" dirty="0">
                <a:solidFill>
                  <a:schemeClr val="tx1"/>
                </a:solidFill>
              </a:rPr>
              <a:t>detection and discovery of resistance </a:t>
            </a:r>
            <a:r>
              <a:rPr lang="en-US" dirty="0" smtClean="0">
                <a:solidFill>
                  <a:schemeClr val="tx1"/>
                </a:solidFill>
              </a:rPr>
              <a:t>mutations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1"/>
                </a:solidFill>
              </a:rPr>
              <a:t>On-treatment monitoring of cfDNA may help us to better understand patient responses and predict relapse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1"/>
                </a:solidFill>
              </a:rPr>
              <a:t>Additional work is </a:t>
            </a:r>
            <a:r>
              <a:rPr lang="en-US" dirty="0">
                <a:solidFill>
                  <a:schemeClr val="tx1"/>
                </a:solidFill>
              </a:rPr>
              <a:t>required to understand </a:t>
            </a:r>
            <a:r>
              <a:rPr lang="en-US" dirty="0" smtClean="0">
                <a:solidFill>
                  <a:schemeClr val="tx1"/>
                </a:solidFill>
              </a:rPr>
              <a:t>how </a:t>
            </a:r>
            <a:r>
              <a:rPr lang="en-US" dirty="0">
                <a:solidFill>
                  <a:schemeClr val="tx1"/>
                </a:solidFill>
              </a:rPr>
              <a:t>best to implement across indications and treatments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310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Biomarkers of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08760"/>
            <a:ext cx="3886200" cy="452628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600" dirty="0" smtClean="0"/>
              <a:t>Predict disease susceptibility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 smtClean="0"/>
              <a:t>Detect and diagnose disease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 smtClean="0"/>
              <a:t>Classify disease subtype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 smtClean="0"/>
              <a:t>Monitor disease progression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5836920"/>
            <a:ext cx="8001000" cy="4526280"/>
          </a:xfrm>
          <a:prstGeom prst="rect">
            <a:avLst/>
          </a:prstGeom>
        </p:spPr>
        <p:txBody>
          <a:bodyPr vert="horz" lIns="0" tIns="0" rIns="0" bIns="0" spcCol="182880" rtlCol="0">
            <a:noAutofit/>
          </a:bodyPr>
          <a:lstStyle>
            <a:lvl1pPr marL="452438" indent="-452438" algn="l" defTabSz="914400" rtl="0" eaLnBrk="1" latinLnBrk="0" hangingPunct="1">
              <a:spcBef>
                <a:spcPts val="1200"/>
              </a:spcBef>
              <a:buClrTx/>
              <a:buSzPct val="100000"/>
              <a:buFont typeface="+mj-lt"/>
              <a:buAutoNum type="arabicPeriod"/>
              <a:tabLst>
                <a:tab pos="3998913" algn="r"/>
                <a:tab pos="8229600" algn="r"/>
              </a:tabLs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213" indent="-231775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6175" indent="-231775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425" indent="-222250" algn="l" defTabSz="914400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600" dirty="0" smtClean="0"/>
              <a:t>Requires understanding disease biology and natural history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4724400" y="1600200"/>
            <a:ext cx="4114800" cy="7078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APOE genetic variant and</a:t>
            </a:r>
          </a:p>
          <a:p>
            <a:r>
              <a:rPr lang="en-US" sz="2000" dirty="0"/>
              <a:t>Alzheimer’s </a:t>
            </a:r>
            <a:r>
              <a:rPr lang="en-US" sz="2000" dirty="0" smtClean="0"/>
              <a:t>disease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24400" y="2568714"/>
            <a:ext cx="4114800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Prostate Specific Antigen (PSA) levels elevated in prostate cancer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724400" y="4397514"/>
            <a:ext cx="4114800" cy="70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Viral load and T cell counts in HIV infections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724400" y="3483114"/>
            <a:ext cx="4114800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Breast cancer subtyping to HR</a:t>
            </a:r>
            <a:r>
              <a:rPr lang="en-US" sz="2000" baseline="30000" dirty="0" smtClean="0"/>
              <a:t>+</a:t>
            </a:r>
            <a:r>
              <a:rPr lang="en-US" sz="2000" dirty="0" smtClean="0"/>
              <a:t>, HER2</a:t>
            </a:r>
            <a:r>
              <a:rPr lang="en-US" sz="2000" baseline="30000" dirty="0"/>
              <a:t>+</a:t>
            </a:r>
            <a:r>
              <a:rPr lang="en-US" sz="2000" dirty="0" smtClean="0"/>
              <a:t>, or triple negative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722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biomarkers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1054249"/>
              </p:ext>
            </p:extLst>
          </p:nvPr>
        </p:nvGraphicFramePr>
        <p:xfrm>
          <a:off x="533400" y="1447800"/>
          <a:ext cx="80772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645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Molecular biomarker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08760"/>
            <a:ext cx="7772400" cy="4968240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Genotyping (DNA)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 smtClean="0"/>
              <a:t>DNA sequencing, PCR, FISH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 smtClean="0"/>
              <a:t>Germline genetics – identify sequence variants present in every tissue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 smtClean="0"/>
              <a:t>Blood or buccal swab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 smtClean="0"/>
              <a:t>Somatic genetics – identify sequence variants only present in disease-associated tissue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 smtClean="0"/>
              <a:t>Biopsy, surgical resection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Expression profiling (RNA or protein)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 smtClean="0"/>
              <a:t>Expression profiling – microarrays, RNA sequencing, qPCR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 smtClean="0"/>
              <a:t>Tissue or blood, depending on disease biology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 smtClean="0"/>
              <a:t>Protein profiling – flow cytometry, immunohistochemistry, ELISA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/>
              <a:t>Tissue or blood, depending on disease biology</a:t>
            </a:r>
          </a:p>
          <a:p>
            <a:pPr marL="452438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0301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smtClean="0"/>
              <a:t>sequencing approaches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</a:t>
            </a:fld>
            <a:endParaRPr lang="uk-UA" dirty="0"/>
          </a:p>
        </p:txBody>
      </p:sp>
      <p:pic>
        <p:nvPicPr>
          <p:cNvPr id="6" name="Picture 59" descr="nrd3979-f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47"/>
          <a:stretch/>
        </p:blipFill>
        <p:spPr bwMode="auto">
          <a:xfrm>
            <a:off x="16812" y="1524001"/>
            <a:ext cx="9127188" cy="36575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67200" y="0"/>
            <a:ext cx="48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Simon and </a:t>
            </a:r>
            <a:r>
              <a:rPr lang="en-US" sz="1400" i="1" dirty="0" err="1" smtClean="0">
                <a:solidFill>
                  <a:schemeClr val="bg1">
                    <a:lumMod val="65000"/>
                  </a:schemeClr>
                </a:solidFill>
              </a:rPr>
              <a:t>Roychowdhury</a:t>
            </a:r>
            <a:r>
              <a:rPr lang="en-US" sz="1400" i="1" dirty="0" smtClean="0">
                <a:solidFill>
                  <a:schemeClr val="bg1">
                    <a:lumMod val="65000"/>
                  </a:schemeClr>
                </a:solidFill>
              </a:rPr>
              <a:t>, Nat Rev 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Drug </a:t>
            </a:r>
            <a:r>
              <a:rPr lang="en-US" sz="1400" i="1" dirty="0" smtClean="0">
                <a:solidFill>
                  <a:schemeClr val="bg1">
                    <a:lumMod val="65000"/>
                  </a:schemeClr>
                </a:solidFill>
              </a:rPr>
              <a:t>Discovery. 2013</a:t>
            </a:r>
            <a:endParaRPr 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04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Biomarker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Access to the measured indicator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Obtaining sample – tissue, </a:t>
            </a:r>
            <a:r>
              <a:rPr lang="en-US" sz="2400" dirty="0" err="1" smtClean="0"/>
              <a:t>biofluid</a:t>
            </a:r>
            <a:r>
              <a:rPr lang="en-US" sz="2400" dirty="0" smtClean="0"/>
              <a:t>, </a:t>
            </a:r>
            <a:r>
              <a:rPr lang="en-US" sz="2400" dirty="0" err="1" smtClean="0"/>
              <a:t>etc</a:t>
            </a:r>
            <a:endParaRPr lang="en-US" sz="24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Obtaining measurement at the right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Relevance of measurement to biology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Direct vs indirect observation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Method used for measurement provides sensitivity and specificity required for interpretation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91534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 medicine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</a:t>
            </a:fld>
            <a:endParaRPr lang="uk-UA" dirty="0"/>
          </a:p>
        </p:txBody>
      </p:sp>
      <p:pic>
        <p:nvPicPr>
          <p:cNvPr id="3074" name="Picture 2" descr="Source: Frost &amp; Sullivan -Figure 1: New Paradigm Shift in Treatme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7"/>
          <a:stretch/>
        </p:blipFill>
        <p:spPr bwMode="auto">
          <a:xfrm>
            <a:off x="0" y="1066800"/>
            <a:ext cx="9144000" cy="519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29400" y="0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smtClean="0">
                <a:solidFill>
                  <a:schemeClr val="bg1">
                    <a:lumMod val="65000"/>
                  </a:schemeClr>
                </a:solidFill>
              </a:rPr>
              <a:t>Das R, Forbes 2017</a:t>
            </a:r>
            <a:endParaRPr 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7988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ECK" val="LegalDisclaimerN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TXSS_ISORIGINAL" val="40991"/>
  <p:tag name="PTXSS_ORIGID" val="4096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TXSS_ISORIGINAL" val="40992"/>
  <p:tag name="PTXSS_ORIGID" val="4098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TXSS_ISORIGINAL" val="40993"/>
  <p:tag name="PTXSS_ORIGID" val="4097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TXSS_ISORIGINAL" val="40994"/>
  <p:tag name="PTXSS_ORIGID" val="40978"/>
</p:tagLst>
</file>

<file path=ppt/theme/theme1.xml><?xml version="1.0" encoding="utf-8"?>
<a:theme xmlns:a="http://schemas.openxmlformats.org/drawingml/2006/main" name="Novartis Presentation Standard Apricot DNA">
  <a:themeElements>
    <a:clrScheme name="Novartis 2016">
      <a:dk1>
        <a:srgbClr val="000000"/>
      </a:dk1>
      <a:lt1>
        <a:srgbClr val="FFFFFF"/>
      </a:lt1>
      <a:dk2>
        <a:srgbClr val="404040"/>
      </a:dk2>
      <a:lt2>
        <a:srgbClr val="CCCCCC"/>
      </a:lt2>
      <a:accent1>
        <a:srgbClr val="0460A9"/>
      </a:accent1>
      <a:accent2>
        <a:srgbClr val="E74A21"/>
      </a:accent2>
      <a:accent3>
        <a:srgbClr val="EC9A1E"/>
      </a:accent3>
      <a:accent4>
        <a:srgbClr val="8D1F1B"/>
      </a:accent4>
      <a:accent5>
        <a:srgbClr val="7F7F7F"/>
      </a:accent5>
      <a:accent6>
        <a:srgbClr val="404040"/>
      </a:accent6>
      <a:hlink>
        <a:srgbClr val="0460A9"/>
      </a:hlink>
      <a:folHlink>
        <a:srgbClr val="0460A9"/>
      </a:folHlink>
    </a:clrScheme>
    <a:fontScheme name="Novartis 2016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Novartis 2016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Novartis Presentation Standard Apricot DNA</Template>
  <TotalTime>0</TotalTime>
  <Words>1234</Words>
  <Application>Microsoft Office PowerPoint</Application>
  <PresentationFormat>On-screen Show (4:3)</PresentationFormat>
  <Paragraphs>283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ＭＳ Ｐゴシック</vt:lpstr>
      <vt:lpstr>ＭＳ Ｐゴシック</vt:lpstr>
      <vt:lpstr>Arial</vt:lpstr>
      <vt:lpstr>Arial Black</vt:lpstr>
      <vt:lpstr>Calibri</vt:lpstr>
      <vt:lpstr>msgothic</vt:lpstr>
      <vt:lpstr>Wingdings</vt:lpstr>
      <vt:lpstr>Novartis Presentation Standard Apricot DNA</vt:lpstr>
      <vt:lpstr>Introduction to Biomarkers</vt:lpstr>
      <vt:lpstr>What are biomarkers?</vt:lpstr>
      <vt:lpstr>Mechanism of action biomarkers</vt:lpstr>
      <vt:lpstr>Biomarkers of disease</vt:lpstr>
      <vt:lpstr>Types of biomarkers</vt:lpstr>
      <vt:lpstr>Molecular biomarker approaches</vt:lpstr>
      <vt:lpstr>Common sequencing approaches</vt:lpstr>
      <vt:lpstr>Biomarker considerations</vt:lpstr>
      <vt:lpstr>Precision medicine</vt:lpstr>
      <vt:lpstr>Biomarker innovation</vt:lpstr>
      <vt:lpstr>Example: approaches for cancer targeted therapies</vt:lpstr>
      <vt:lpstr>Paradigm shift: targeted therapies</vt:lpstr>
      <vt:lpstr>The genetic paradigm validated:     Dramatic reduction in the mortality from CML since 2001</vt:lpstr>
      <vt:lpstr>Everolimus in a bladder cancer patient</vt:lpstr>
      <vt:lpstr>Exceptional responder sequencing</vt:lpstr>
      <vt:lpstr>Extrapolated to larger cohort</vt:lpstr>
      <vt:lpstr>Paradigm shift in cancer diagnostics</vt:lpstr>
      <vt:lpstr>The lung cancer genome</vt:lpstr>
      <vt:lpstr>If you were diagnosed with lung cancer today...</vt:lpstr>
      <vt:lpstr>Non-invasive enabling of personalized medicine</vt:lpstr>
      <vt:lpstr>Non-invasive enabling of personalized medicine</vt:lpstr>
      <vt:lpstr>Tumor DNA in the circulation</vt:lpstr>
      <vt:lpstr>cfDNA assays may be broadly applicable</vt:lpstr>
      <vt:lpstr>NGDx cfDNA NGS assay</vt:lpstr>
      <vt:lpstr>Description of mutation landscape</vt:lpstr>
      <vt:lpstr>cfDNA reflects changes in tumor over time</vt:lpstr>
      <vt:lpstr>Description of mutation landscape</vt:lpstr>
      <vt:lpstr>Impact of cfDNA-detected ESR1 Mutations on everolimus treatment</vt:lpstr>
      <vt:lpstr>Monitoring cfDNA during treatment can detect relapse and resistance</vt:lpstr>
      <vt:lpstr>Disease progression detectable in cfDNA prior to CT ...case study using a broad NGS panel</vt:lpstr>
      <vt:lpstr>Summary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sharing in OGD/NGDx collaborations</dc:title>
  <dc:creator>Winckler, Wendy</dc:creator>
  <cp:lastModifiedBy>Leary, Rebecca</cp:lastModifiedBy>
  <cp:revision>255</cp:revision>
  <dcterms:created xsi:type="dcterms:W3CDTF">2017-01-12T21:33:44Z</dcterms:created>
  <dcterms:modified xsi:type="dcterms:W3CDTF">2019-08-12T18:35:51Z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erName">
    <vt:lpwstr/>
  </property>
  <property fmtid="{D5CDD505-2E9C-101B-9397-08002B2CF9AE}" pid="3" name="ConfidentialityLevel">
    <vt:lpwstr>None (no value displayed on slides)</vt:lpwstr>
  </property>
  <property fmtid="{D5CDD505-2E9C-101B-9397-08002B2CF9AE}" pid="4" name="HideFooter">
    <vt:bool>false</vt:bool>
  </property>
</Properties>
</file>